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7"/>
  </p:notesMasterIdLst>
  <p:sldIdLst>
    <p:sldId id="258" r:id="rId5"/>
    <p:sldId id="274" r:id="rId6"/>
    <p:sldId id="337" r:id="rId7"/>
    <p:sldId id="335" r:id="rId8"/>
    <p:sldId id="271" r:id="rId9"/>
    <p:sldId id="315" r:id="rId10"/>
    <p:sldId id="296" r:id="rId11"/>
    <p:sldId id="295" r:id="rId12"/>
    <p:sldId id="346" r:id="rId13"/>
    <p:sldId id="297" r:id="rId14"/>
    <p:sldId id="298" r:id="rId15"/>
    <p:sldId id="334" r:id="rId16"/>
    <p:sldId id="316" r:id="rId17"/>
    <p:sldId id="343" r:id="rId18"/>
    <p:sldId id="318" r:id="rId19"/>
    <p:sldId id="330" r:id="rId20"/>
    <p:sldId id="342" r:id="rId21"/>
    <p:sldId id="339" r:id="rId22"/>
    <p:sldId id="332" r:id="rId23"/>
    <p:sldId id="341" r:id="rId24"/>
    <p:sldId id="347" r:id="rId25"/>
    <p:sldId id="321" r:id="rId26"/>
    <p:sldId id="340" r:id="rId27"/>
    <p:sldId id="351" r:id="rId28"/>
    <p:sldId id="319" r:id="rId29"/>
    <p:sldId id="344" r:id="rId30"/>
    <p:sldId id="322" r:id="rId31"/>
    <p:sldId id="345" r:id="rId32"/>
    <p:sldId id="349" r:id="rId33"/>
    <p:sldId id="327" r:id="rId34"/>
    <p:sldId id="350" r:id="rId35"/>
    <p:sldId id="31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42EE10-C9C3-4815-4FFE-6A0C44EE256D}" name="Anna-Lisa Aavik" initials="" userId="S::anna-lisa@ibs.ee::494866bc-dc8a-4104-bd2d-396e242859b7" providerId="AD"/>
  <p188:author id="{677D331C-6DA9-C554-7C64-AB87F5E3068D}" name="Liina Juuse" initials="LJ" userId="S::liina@ibs.ee::9b0d334c-7236-46ca-a8f2-30235e0a9543" providerId="AD"/>
  <p188:author id="{3741076D-B58D-95F0-4AC4-86D5609EDB85}" name="Mart Veliste" initials="MV" userId="S::mart@ibs.ee::783361c7-751d-4a2a-b559-6c70be6c33b0" providerId="AD"/>
  <p188:author id="{2B31C685-9AE1-1C9F-250A-CBAD5B30AF14}" name="Kats Kivistik" initials="KK" userId="S::kats@ibs.ee::ca908dfa-c779-417f-950f-0b379e661914" providerId="AD"/>
  <p188:author id="{1C0D8B87-087A-0991-B740-9368DE7BF436}" name="Mele Pesti" initials="MP" userId="S::mele@ibs.ee::c89e5c40-77a8-4677-aebb-35873e4d7778" providerId="AD"/>
  <p188:author id="{A53D6AD5-B835-25CE-A824-C6EE6B29318A}" name="Kats Kivistik" initials="KK" userId="Kats Kivistik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822" y="96"/>
      </p:cViewPr>
      <p:guideLst>
        <p:guide orient="horz" pos="2183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balticstudies.sharepoint.com/sites/Alternatiivsednikotiinitooted/Shared%20Documents/K&#252;sitlus/Tulemused/Joonised%20ja%20tabelid/&#220;levaad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Põhi1!$AD$318</c:f>
              <c:strCache>
                <c:ptCount val="1"/>
                <c:pt idx="0">
                  <c:v>Õpilased (N = 248)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Põhi1!$AC$319:$AC$323</c:f>
              <c:strCache>
                <c:ptCount val="5"/>
                <c:pt idx="0">
                  <c:v>Ei mäleta</c:v>
                </c:pt>
                <c:pt idx="1">
                  <c:v>18 või hiljem</c:v>
                </c:pt>
                <c:pt idx="2">
                  <c:v>16–17</c:v>
                </c:pt>
                <c:pt idx="3">
                  <c:v>12–15</c:v>
                </c:pt>
                <c:pt idx="4">
                  <c:v>11 või varem</c:v>
                </c:pt>
              </c:strCache>
            </c:strRef>
          </c:cat>
          <c:val>
            <c:numRef>
              <c:f>Põhi1!$AD$319:$AD$323</c:f>
              <c:numCache>
                <c:formatCode>0</c:formatCode>
                <c:ptCount val="5"/>
                <c:pt idx="0" formatCode="General">
                  <c:v>4</c:v>
                </c:pt>
                <c:pt idx="1">
                  <c:v>1</c:v>
                </c:pt>
                <c:pt idx="2">
                  <c:v>8</c:v>
                </c:pt>
                <c:pt idx="3">
                  <c:v>67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A-4303-917C-04FBDF1500C8}"/>
            </c:ext>
          </c:extLst>
        </c:ser>
        <c:ser>
          <c:idx val="1"/>
          <c:order val="1"/>
          <c:tx>
            <c:strRef>
              <c:f>Põhi1!$AE$318</c:f>
              <c:strCache>
                <c:ptCount val="1"/>
                <c:pt idx="0">
                  <c:v>Elanikkond (N = 613)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Põhi1!$AC$319:$AC$323</c:f>
              <c:strCache>
                <c:ptCount val="5"/>
                <c:pt idx="0">
                  <c:v>Ei mäleta</c:v>
                </c:pt>
                <c:pt idx="1">
                  <c:v>18 või hiljem</c:v>
                </c:pt>
                <c:pt idx="2">
                  <c:v>16–17</c:v>
                </c:pt>
                <c:pt idx="3">
                  <c:v>12–15</c:v>
                </c:pt>
                <c:pt idx="4">
                  <c:v>11 või varem</c:v>
                </c:pt>
              </c:strCache>
            </c:strRef>
          </c:cat>
          <c:val>
            <c:numRef>
              <c:f>Põhi1!$AE$319:$AE$323</c:f>
              <c:numCache>
                <c:formatCode>0</c:formatCode>
                <c:ptCount val="5"/>
                <c:pt idx="0" formatCode="General">
                  <c:v>3</c:v>
                </c:pt>
                <c:pt idx="1">
                  <c:v>20</c:v>
                </c:pt>
                <c:pt idx="2">
                  <c:v>32</c:v>
                </c:pt>
                <c:pt idx="3">
                  <c:v>35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0A-4303-917C-04FBDF150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6561247"/>
        <c:axId val="1312063904"/>
      </c:barChart>
      <c:catAx>
        <c:axId val="6365612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63904"/>
        <c:crosses val="autoZero"/>
        <c:auto val="1"/>
        <c:lblAlgn val="ctr"/>
        <c:lblOffset val="100"/>
        <c:noMultiLvlLbl val="0"/>
      </c:catAx>
      <c:valAx>
        <c:axId val="131206390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56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Põhi1!$V$337</c:f>
              <c:strCache>
                <c:ptCount val="1"/>
                <c:pt idx="0">
                  <c:v>Õpilased (N = 247)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Põhi1!$U$338:$U$347</c:f>
              <c:strCache>
                <c:ptCount val="10"/>
                <c:pt idx="0">
                  <c:v>Ei mäleta</c:v>
                </c:pt>
                <c:pt idx="1">
                  <c:v>Muu</c:v>
                </c:pt>
                <c:pt idx="2">
                  <c:v>Reklaam </c:v>
                </c:pt>
                <c:pt idx="3">
                  <c:v>Keskendusvõime paranemine</c:v>
                </c:pt>
                <c:pt idx="4">
                  <c:v>Igavuse peletamine</c:v>
                </c:pt>
                <c:pt idx="5">
                  <c:v>Rahustav mõju</c:v>
                </c:pt>
                <c:pt idx="6">
                  <c:v>Nauding või lõbu</c:v>
                </c:pt>
                <c:pt idx="7">
                  <c:v>Soov teistega sarnaneda</c:v>
                </c:pt>
                <c:pt idx="8">
                  <c:v>Seltskond</c:v>
                </c:pt>
                <c:pt idx="9">
                  <c:v>Huvi ja uudishimu </c:v>
                </c:pt>
              </c:strCache>
            </c:strRef>
          </c:cat>
          <c:val>
            <c:numRef>
              <c:f>Põhi1!$V$338:$V$347</c:f>
              <c:numCache>
                <c:formatCode>General</c:formatCode>
                <c:ptCount val="10"/>
                <c:pt idx="0">
                  <c:v>4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  <c:pt idx="4">
                  <c:v>13</c:v>
                </c:pt>
                <c:pt idx="5">
                  <c:v>12</c:v>
                </c:pt>
                <c:pt idx="6">
                  <c:v>14</c:v>
                </c:pt>
                <c:pt idx="7" formatCode="0">
                  <c:v>17</c:v>
                </c:pt>
                <c:pt idx="8" formatCode="0">
                  <c:v>55</c:v>
                </c:pt>
                <c:pt idx="9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0-4C85-ABA8-7C1EC3455F95}"/>
            </c:ext>
          </c:extLst>
        </c:ser>
        <c:ser>
          <c:idx val="1"/>
          <c:order val="1"/>
          <c:tx>
            <c:strRef>
              <c:f>Põhi1!$W$337</c:f>
              <c:strCache>
                <c:ptCount val="1"/>
                <c:pt idx="0">
                  <c:v>Elanikkond (N = 613)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Põhi1!$U$338:$U$347</c:f>
              <c:strCache>
                <c:ptCount val="10"/>
                <c:pt idx="0">
                  <c:v>Ei mäleta</c:v>
                </c:pt>
                <c:pt idx="1">
                  <c:v>Muu</c:v>
                </c:pt>
                <c:pt idx="2">
                  <c:v>Reklaam </c:v>
                </c:pt>
                <c:pt idx="3">
                  <c:v>Keskendusvõime paranemine</c:v>
                </c:pt>
                <c:pt idx="4">
                  <c:v>Igavuse peletamine</c:v>
                </c:pt>
                <c:pt idx="5">
                  <c:v>Rahustav mõju</c:v>
                </c:pt>
                <c:pt idx="6">
                  <c:v>Nauding või lõbu</c:v>
                </c:pt>
                <c:pt idx="7">
                  <c:v>Soov teistega sarnaneda</c:v>
                </c:pt>
                <c:pt idx="8">
                  <c:v>Seltskond</c:v>
                </c:pt>
                <c:pt idx="9">
                  <c:v>Huvi ja uudishimu </c:v>
                </c:pt>
              </c:strCache>
            </c:strRef>
          </c:cat>
          <c:val>
            <c:numRef>
              <c:f>Põhi1!$W$338:$W$347</c:f>
              <c:numCache>
                <c:formatCode>General</c:formatCode>
                <c:ptCount val="10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10</c:v>
                </c:pt>
                <c:pt idx="5">
                  <c:v>11</c:v>
                </c:pt>
                <c:pt idx="6">
                  <c:v>13</c:v>
                </c:pt>
                <c:pt idx="7" formatCode="0">
                  <c:v>29</c:v>
                </c:pt>
                <c:pt idx="8" formatCode="0">
                  <c:v>41</c:v>
                </c:pt>
                <c:pt idx="9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10-4C85-ABA8-7C1EC3455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78807391"/>
        <c:axId val="1873657968"/>
      </c:barChart>
      <c:catAx>
        <c:axId val="9788073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3657968"/>
        <c:crosses val="autoZero"/>
        <c:auto val="1"/>
        <c:lblAlgn val="ctr"/>
        <c:lblOffset val="100"/>
        <c:noMultiLvlLbl val="0"/>
      </c:catAx>
      <c:valAx>
        <c:axId val="187365796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8807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Põhi1!$R$892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Põhi1!$Q$893:$Q$897</c:f>
              <c:strCache>
                <c:ptCount val="5"/>
                <c:pt idx="0">
                  <c:v>Muu</c:v>
                </c:pt>
                <c:pt idx="1">
                  <c:v>Kättesaadavus</c:v>
                </c:pt>
                <c:pt idx="2">
                  <c:v>Kangus</c:v>
                </c:pt>
                <c:pt idx="3">
                  <c:v>Maitse</c:v>
                </c:pt>
                <c:pt idx="4">
                  <c:v>Hind</c:v>
                </c:pt>
              </c:strCache>
            </c:strRef>
          </c:cat>
          <c:val>
            <c:numRef>
              <c:f>Põhi1!$R$893:$R$897</c:f>
              <c:numCache>
                <c:formatCode>0</c:formatCode>
                <c:ptCount val="5"/>
                <c:pt idx="0">
                  <c:v>3</c:v>
                </c:pt>
                <c:pt idx="1">
                  <c:v>13</c:v>
                </c:pt>
                <c:pt idx="2">
                  <c:v>41</c:v>
                </c:pt>
                <c:pt idx="3">
                  <c:v>67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55-4D87-90E1-B958C2FA3864}"/>
            </c:ext>
          </c:extLst>
        </c:ser>
        <c:ser>
          <c:idx val="1"/>
          <c:order val="1"/>
          <c:tx>
            <c:strRef>
              <c:f>Põhi1!$S$892</c:f>
              <c:strCache>
                <c:ptCount val="1"/>
                <c:pt idx="0">
                  <c:v>Elanikkond (N = 330)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Põhi1!$Q$893:$Q$897</c:f>
              <c:strCache>
                <c:ptCount val="5"/>
                <c:pt idx="0">
                  <c:v>Muu</c:v>
                </c:pt>
                <c:pt idx="1">
                  <c:v>Kättesaadavus</c:v>
                </c:pt>
                <c:pt idx="2">
                  <c:v>Kangus</c:v>
                </c:pt>
                <c:pt idx="3">
                  <c:v>Maitse</c:v>
                </c:pt>
                <c:pt idx="4">
                  <c:v>Hind</c:v>
                </c:pt>
              </c:strCache>
            </c:strRef>
          </c:cat>
          <c:val>
            <c:numRef>
              <c:f>Põhi1!$S$893:$S$897</c:f>
              <c:numCache>
                <c:formatCode>0</c:formatCode>
                <c:ptCount val="5"/>
                <c:pt idx="0">
                  <c:v>3</c:v>
                </c:pt>
                <c:pt idx="1">
                  <c:v>17</c:v>
                </c:pt>
                <c:pt idx="2">
                  <c:v>27</c:v>
                </c:pt>
                <c:pt idx="3">
                  <c:v>57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55-4D87-90E1-B958C2FA3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5947951"/>
        <c:axId val="2006245487"/>
      </c:barChart>
      <c:catAx>
        <c:axId val="20059479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6245487"/>
        <c:crosses val="autoZero"/>
        <c:auto val="1"/>
        <c:lblAlgn val="ctr"/>
        <c:lblOffset val="100"/>
        <c:noMultiLvlLbl val="0"/>
      </c:catAx>
      <c:valAx>
        <c:axId val="200624548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947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Põhi1!$R$954</c:f>
              <c:strCache>
                <c:ptCount val="1"/>
                <c:pt idx="0">
                  <c:v>Õpilased (N = 71)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Põhi1!$Q$955:$Q$960</c:f>
              <c:strCache>
                <c:ptCount val="6"/>
                <c:pt idx="0">
                  <c:v>Ei ole eelistusi </c:v>
                </c:pt>
                <c:pt idx="1">
                  <c:v>Muu maitsega</c:v>
                </c:pt>
                <c:pt idx="2">
                  <c:v>Ei kasuta maitsestatud variante</c:v>
                </c:pt>
                <c:pt idx="3">
                  <c:v>Tubakamaitsega</c:v>
                </c:pt>
                <c:pt idx="4">
                  <c:v>Magusa maitsega (puuviljad, kommid, magustoit)</c:v>
                </c:pt>
                <c:pt idx="5">
                  <c:v>Mentoolimaitsega</c:v>
                </c:pt>
              </c:strCache>
            </c:strRef>
          </c:cat>
          <c:val>
            <c:numRef>
              <c:f>Põhi1!$R$955:$R$960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3">
                  <c:v>1</c:v>
                </c:pt>
                <c:pt idx="4">
                  <c:v>69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F-4397-8705-BDB80EE5B90A}"/>
            </c:ext>
          </c:extLst>
        </c:ser>
        <c:ser>
          <c:idx val="1"/>
          <c:order val="1"/>
          <c:tx>
            <c:strRef>
              <c:f>Põhi1!$S$954</c:f>
              <c:strCache>
                <c:ptCount val="1"/>
                <c:pt idx="0">
                  <c:v>Elanikkond (N = 152)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Põhi1!$Q$955:$Q$960</c:f>
              <c:strCache>
                <c:ptCount val="6"/>
                <c:pt idx="0">
                  <c:v>Ei ole eelistusi </c:v>
                </c:pt>
                <c:pt idx="1">
                  <c:v>Muu maitsega</c:v>
                </c:pt>
                <c:pt idx="2">
                  <c:v>Ei kasuta maitsestatud variante</c:v>
                </c:pt>
                <c:pt idx="3">
                  <c:v>Tubakamaitsega</c:v>
                </c:pt>
                <c:pt idx="4">
                  <c:v>Magusa maitsega (puuviljad, kommid, magustoit)</c:v>
                </c:pt>
                <c:pt idx="5">
                  <c:v>Mentoolimaitsega</c:v>
                </c:pt>
              </c:strCache>
            </c:strRef>
          </c:cat>
          <c:val>
            <c:numRef>
              <c:f>Põhi1!$S$955:$S$960</c:f>
              <c:numCache>
                <c:formatCode>General</c:formatCode>
                <c:ptCount val="6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22</c:v>
                </c:pt>
                <c:pt idx="4">
                  <c:v>26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F-4397-8705-BDB80EE5B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6561247"/>
        <c:axId val="1312063904"/>
      </c:barChart>
      <c:catAx>
        <c:axId val="6365612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063904"/>
        <c:crosses val="autoZero"/>
        <c:auto val="1"/>
        <c:lblAlgn val="ctr"/>
        <c:lblOffset val="100"/>
        <c:noMultiLvlLbl val="0"/>
      </c:catAx>
      <c:valAx>
        <c:axId val="131206390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56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90729075955645"/>
          <c:y val="2.7672161152207782E-2"/>
          <c:w val="0.54475094600785778"/>
          <c:h val="0.851745158609815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Põhi1!$R$457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Põhi1!$Q$458:$Q$471</c:f>
              <c:strCache>
                <c:ptCount val="14"/>
                <c:pt idx="0">
                  <c:v>Muu</c:v>
                </c:pt>
                <c:pt idx="1">
                  <c:v>See on aktsepteeritavam </c:v>
                </c:pt>
                <c:pt idx="2">
                  <c:v>Reklaam </c:v>
                </c:pt>
                <c:pt idx="3">
                  <c:v>Suitsetamisest loobumiseks</c:v>
                </c:pt>
                <c:pt idx="4">
                  <c:v>Säästab tervist</c:v>
                </c:pt>
                <c:pt idx="5">
                  <c:v>Aine tarvitamine on vähem tähelepandav</c:v>
                </c:pt>
                <c:pt idx="6">
                  <c:v>Keskendusvõime paranemine</c:v>
                </c:pt>
                <c:pt idx="7">
                  <c:v>Igavuse peletamine</c:v>
                </c:pt>
                <c:pt idx="8">
                  <c:v>Uudishimu</c:v>
                </c:pt>
                <c:pt idx="9">
                  <c:v>Seltskond</c:v>
                </c:pt>
                <c:pt idx="10">
                  <c:v>Rahustav mõju</c:v>
                </c:pt>
                <c:pt idx="11">
                  <c:v>Nauding</c:v>
                </c:pt>
                <c:pt idx="12">
                  <c:v>Sõltuvus</c:v>
                </c:pt>
                <c:pt idx="13">
                  <c:v>Harjumus</c:v>
                </c:pt>
              </c:strCache>
            </c:strRef>
          </c:cat>
          <c:val>
            <c:numRef>
              <c:f>Põhi1!$R$458:$R$471</c:f>
              <c:numCache>
                <c:formatCode>0</c:formatCode>
                <c:ptCount val="1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8</c:v>
                </c:pt>
                <c:pt idx="6">
                  <c:v>12</c:v>
                </c:pt>
                <c:pt idx="7">
                  <c:v>14</c:v>
                </c:pt>
                <c:pt idx="8">
                  <c:v>28</c:v>
                </c:pt>
                <c:pt idx="9">
                  <c:v>36</c:v>
                </c:pt>
                <c:pt idx="10">
                  <c:v>35</c:v>
                </c:pt>
                <c:pt idx="11">
                  <c:v>44</c:v>
                </c:pt>
                <c:pt idx="12">
                  <c:v>34</c:v>
                </c:pt>
                <c:pt idx="1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A-4454-8FDF-9704CB4CA945}"/>
            </c:ext>
          </c:extLst>
        </c:ser>
        <c:ser>
          <c:idx val="1"/>
          <c:order val="1"/>
          <c:tx>
            <c:strRef>
              <c:f>Põhi1!$S$457</c:f>
              <c:strCache>
                <c:ptCount val="1"/>
                <c:pt idx="0">
                  <c:v>Elanikkond (N = 672)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Põhi1!$Q$458:$Q$471</c:f>
              <c:strCache>
                <c:ptCount val="14"/>
                <c:pt idx="0">
                  <c:v>Muu</c:v>
                </c:pt>
                <c:pt idx="1">
                  <c:v>See on aktsepteeritavam </c:v>
                </c:pt>
                <c:pt idx="2">
                  <c:v>Reklaam </c:v>
                </c:pt>
                <c:pt idx="3">
                  <c:v>Suitsetamisest loobumiseks</c:v>
                </c:pt>
                <c:pt idx="4">
                  <c:v>Säästab tervist</c:v>
                </c:pt>
                <c:pt idx="5">
                  <c:v>Aine tarvitamine on vähem tähelepandav</c:v>
                </c:pt>
                <c:pt idx="6">
                  <c:v>Keskendusvõime paranemine</c:v>
                </c:pt>
                <c:pt idx="7">
                  <c:v>Igavuse peletamine</c:v>
                </c:pt>
                <c:pt idx="8">
                  <c:v>Uudishimu</c:v>
                </c:pt>
                <c:pt idx="9">
                  <c:v>Seltskond</c:v>
                </c:pt>
                <c:pt idx="10">
                  <c:v>Rahustav mõju</c:v>
                </c:pt>
                <c:pt idx="11">
                  <c:v>Nauding</c:v>
                </c:pt>
                <c:pt idx="12">
                  <c:v>Sõltuvus</c:v>
                </c:pt>
                <c:pt idx="13">
                  <c:v>Harjumus</c:v>
                </c:pt>
              </c:strCache>
            </c:strRef>
          </c:cat>
          <c:val>
            <c:numRef>
              <c:f>Põhi1!$S$458:$S$471</c:f>
              <c:numCache>
                <c:formatCode>General</c:formatCode>
                <c:ptCount val="14"/>
                <c:pt idx="0" formatCode="0">
                  <c:v>1</c:v>
                </c:pt>
                <c:pt idx="2" formatCode="0">
                  <c:v>2</c:v>
                </c:pt>
                <c:pt idx="3" formatCode="0">
                  <c:v>2</c:v>
                </c:pt>
                <c:pt idx="4" formatCode="0">
                  <c:v>2</c:v>
                </c:pt>
                <c:pt idx="5" formatCode="0">
                  <c:v>4</c:v>
                </c:pt>
                <c:pt idx="6" formatCode="0">
                  <c:v>7</c:v>
                </c:pt>
                <c:pt idx="7" formatCode="0">
                  <c:v>10</c:v>
                </c:pt>
                <c:pt idx="8" formatCode="0">
                  <c:v>11</c:v>
                </c:pt>
                <c:pt idx="9" formatCode="0">
                  <c:v>16</c:v>
                </c:pt>
                <c:pt idx="10" formatCode="0">
                  <c:v>23</c:v>
                </c:pt>
                <c:pt idx="11" formatCode="0">
                  <c:v>32</c:v>
                </c:pt>
                <c:pt idx="12" formatCode="0">
                  <c:v>44</c:v>
                </c:pt>
                <c:pt idx="13" formatCode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9A-4454-8FDF-9704CB4CA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1652159"/>
        <c:axId val="2121846687"/>
      </c:barChart>
      <c:catAx>
        <c:axId val="21216521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846687"/>
        <c:crosses val="autoZero"/>
        <c:auto val="1"/>
        <c:lblAlgn val="ctr"/>
        <c:lblOffset val="100"/>
        <c:noMultiLvlLbl val="0"/>
      </c:catAx>
      <c:valAx>
        <c:axId val="212184668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652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Põhi1!$S$566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Põhi1!$R$567:$R$574</c:f>
              <c:strCache>
                <c:ptCount val="8"/>
                <c:pt idx="0">
                  <c:v>Siseruumides</c:v>
                </c:pt>
                <c:pt idx="1">
                  <c:v>Puhke- ja vabaajal avalikus kohas</c:v>
                </c:pt>
                <c:pt idx="2">
                  <c:v>Koolis/tööl </c:v>
                </c:pt>
                <c:pt idx="3">
                  <c:v>Väljas/õues</c:v>
                </c:pt>
                <c:pt idx="4">
                  <c:v>Puhke- ja vabal ajal kodus</c:v>
                </c:pt>
                <c:pt idx="5">
                  <c:v>Alkoholi tarbides</c:v>
                </c:pt>
                <c:pt idx="6">
                  <c:v>Seltskonnas</c:v>
                </c:pt>
                <c:pt idx="7">
                  <c:v>Üksi</c:v>
                </c:pt>
              </c:strCache>
            </c:strRef>
          </c:cat>
          <c:val>
            <c:numRef>
              <c:f>Põhi1!$S$567:$S$574</c:f>
              <c:numCache>
                <c:formatCode>General</c:formatCode>
                <c:ptCount val="8"/>
                <c:pt idx="0">
                  <c:v>23</c:v>
                </c:pt>
                <c:pt idx="1">
                  <c:v>11</c:v>
                </c:pt>
                <c:pt idx="2">
                  <c:v>26</c:v>
                </c:pt>
                <c:pt idx="3">
                  <c:v>53</c:v>
                </c:pt>
                <c:pt idx="4">
                  <c:v>35</c:v>
                </c:pt>
                <c:pt idx="5">
                  <c:v>27</c:v>
                </c:pt>
                <c:pt idx="6">
                  <c:v>73</c:v>
                </c:pt>
                <c:pt idx="7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4-4D9D-B9E2-29E62FABD2F9}"/>
            </c:ext>
          </c:extLst>
        </c:ser>
        <c:ser>
          <c:idx val="1"/>
          <c:order val="1"/>
          <c:tx>
            <c:strRef>
              <c:f>Põhi1!$T$566</c:f>
              <c:strCache>
                <c:ptCount val="1"/>
                <c:pt idx="0">
                  <c:v>Elanikkond (N = 330)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Põhi1!$R$567:$R$574</c:f>
              <c:strCache>
                <c:ptCount val="8"/>
                <c:pt idx="0">
                  <c:v>Siseruumides</c:v>
                </c:pt>
                <c:pt idx="1">
                  <c:v>Puhke- ja vabaajal avalikus kohas</c:v>
                </c:pt>
                <c:pt idx="2">
                  <c:v>Koolis/tööl </c:v>
                </c:pt>
                <c:pt idx="3">
                  <c:v>Väljas/õues</c:v>
                </c:pt>
                <c:pt idx="4">
                  <c:v>Puhke- ja vabal ajal kodus</c:v>
                </c:pt>
                <c:pt idx="5">
                  <c:v>Alkoholi tarbides</c:v>
                </c:pt>
                <c:pt idx="6">
                  <c:v>Seltskonnas</c:v>
                </c:pt>
                <c:pt idx="7">
                  <c:v>Üksi</c:v>
                </c:pt>
              </c:strCache>
            </c:strRef>
          </c:cat>
          <c:val>
            <c:numRef>
              <c:f>Põhi1!$T$567:$T$574</c:f>
              <c:numCache>
                <c:formatCode>General</c:formatCode>
                <c:ptCount val="8"/>
                <c:pt idx="0">
                  <c:v>11</c:v>
                </c:pt>
                <c:pt idx="1">
                  <c:v>13</c:v>
                </c:pt>
                <c:pt idx="2">
                  <c:v>24</c:v>
                </c:pt>
                <c:pt idx="3">
                  <c:v>31</c:v>
                </c:pt>
                <c:pt idx="4">
                  <c:v>41</c:v>
                </c:pt>
                <c:pt idx="5">
                  <c:v>48</c:v>
                </c:pt>
                <c:pt idx="6">
                  <c:v>49</c:v>
                </c:pt>
                <c:pt idx="7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64-4D9D-B9E2-29E62FABD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3585967"/>
        <c:axId val="273954336"/>
      </c:barChart>
      <c:catAx>
        <c:axId val="21235859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54336"/>
        <c:crosses val="autoZero"/>
        <c:auto val="1"/>
        <c:lblAlgn val="ctr"/>
        <c:lblOffset val="100"/>
        <c:noMultiLvlLbl val="0"/>
      </c:catAx>
      <c:valAx>
        <c:axId val="27395433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585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Põhi1!$R$806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Põhi1!$Q$807:$Q$818</c:f>
              <c:strCache>
                <c:ptCount val="12"/>
                <c:pt idx="0">
                  <c:v>Mujalt</c:v>
                </c:pt>
                <c:pt idx="1">
                  <c:v>Keegi teine ostab mulle</c:v>
                </c:pt>
                <c:pt idx="2">
                  <c:v>Võtan kodust</c:v>
                </c:pt>
                <c:pt idx="3">
                  <c:v>Vanemad annavad</c:v>
                </c:pt>
                <c:pt idx="4">
                  <c:v>Tax-free-poest</c:v>
                </c:pt>
                <c:pt idx="5">
                  <c:v>Eesti e-poest</c:v>
                </c:pt>
                <c:pt idx="6">
                  <c:v>Mul on oma diiler</c:v>
                </c:pt>
                <c:pt idx="7">
                  <c:v>Sõbra käest</c:v>
                </c:pt>
                <c:pt idx="8">
                  <c:v>Väljastpoolt Eestit e-poest</c:v>
                </c:pt>
                <c:pt idx="9">
                  <c:v>Väljastpoolt Eestit müügikohast</c:v>
                </c:pt>
                <c:pt idx="10">
                  <c:v>Eestis nikotiinitoodetele spetsialiseerunud poest</c:v>
                </c:pt>
                <c:pt idx="11">
                  <c:v>Eestis kioskist, tanklast või tavalisest poest</c:v>
                </c:pt>
              </c:strCache>
            </c:strRef>
          </c:cat>
          <c:val>
            <c:numRef>
              <c:f>Põhi1!$R$807:$R$818</c:f>
              <c:numCache>
                <c:formatCode>0</c:formatCode>
                <c:ptCount val="12"/>
                <c:pt idx="0">
                  <c:v>3</c:v>
                </c:pt>
                <c:pt idx="1">
                  <c:v>43</c:v>
                </c:pt>
                <c:pt idx="2">
                  <c:v>8</c:v>
                </c:pt>
                <c:pt idx="3">
                  <c:v>2</c:v>
                </c:pt>
                <c:pt idx="5">
                  <c:v>7</c:v>
                </c:pt>
                <c:pt idx="6">
                  <c:v>38</c:v>
                </c:pt>
                <c:pt idx="7">
                  <c:v>61</c:v>
                </c:pt>
                <c:pt idx="8">
                  <c:v>7</c:v>
                </c:pt>
                <c:pt idx="10">
                  <c:v>17</c:v>
                </c:pt>
                <c:pt idx="1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3-4B2E-BF5E-E1F0767A49F0}"/>
            </c:ext>
          </c:extLst>
        </c:ser>
        <c:ser>
          <c:idx val="1"/>
          <c:order val="1"/>
          <c:tx>
            <c:strRef>
              <c:f>Põhi1!$S$806</c:f>
              <c:strCache>
                <c:ptCount val="1"/>
                <c:pt idx="0">
                  <c:v>Elanikkond (N = 330)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Põhi1!$Q$807:$Q$818</c:f>
              <c:strCache>
                <c:ptCount val="12"/>
                <c:pt idx="0">
                  <c:v>Mujalt</c:v>
                </c:pt>
                <c:pt idx="1">
                  <c:v>Keegi teine ostab mulle</c:v>
                </c:pt>
                <c:pt idx="2">
                  <c:v>Võtan kodust</c:v>
                </c:pt>
                <c:pt idx="3">
                  <c:v>Vanemad annavad</c:v>
                </c:pt>
                <c:pt idx="4">
                  <c:v>Tax-free-poest</c:v>
                </c:pt>
                <c:pt idx="5">
                  <c:v>Eesti e-poest</c:v>
                </c:pt>
                <c:pt idx="6">
                  <c:v>Mul on oma diiler</c:v>
                </c:pt>
                <c:pt idx="7">
                  <c:v>Sõbra käest</c:v>
                </c:pt>
                <c:pt idx="8">
                  <c:v>Väljastpoolt Eestit e-poest</c:v>
                </c:pt>
                <c:pt idx="9">
                  <c:v>Väljastpoolt Eestit müügikohast</c:v>
                </c:pt>
                <c:pt idx="10">
                  <c:v>Eestis nikotiinitoodetele spetsialiseerunud poest</c:v>
                </c:pt>
                <c:pt idx="11">
                  <c:v>Eestis kioskist, tanklast või tavalisest poest</c:v>
                </c:pt>
              </c:strCache>
            </c:strRef>
          </c:cat>
          <c:val>
            <c:numRef>
              <c:f>Põhi1!$S$807:$S$818</c:f>
              <c:numCache>
                <c:formatCode>General</c:formatCode>
                <c:ptCount val="12"/>
                <c:pt idx="0" formatCode="0">
                  <c:v>1</c:v>
                </c:pt>
                <c:pt idx="4" formatCode="0">
                  <c:v>2</c:v>
                </c:pt>
                <c:pt idx="5" formatCode="0">
                  <c:v>3</c:v>
                </c:pt>
                <c:pt idx="6" formatCode="0">
                  <c:v>3</c:v>
                </c:pt>
                <c:pt idx="7" formatCode="0">
                  <c:v>5</c:v>
                </c:pt>
                <c:pt idx="8" formatCode="0">
                  <c:v>5</c:v>
                </c:pt>
                <c:pt idx="9" formatCode="0">
                  <c:v>8</c:v>
                </c:pt>
                <c:pt idx="10" formatCode="0">
                  <c:v>37</c:v>
                </c:pt>
                <c:pt idx="11" formatCode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73-4B2E-BF5E-E1F0767A4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78601615"/>
        <c:axId val="1977944687"/>
      </c:barChart>
      <c:catAx>
        <c:axId val="19786016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7944687"/>
        <c:crosses val="autoZero"/>
        <c:auto val="1"/>
        <c:lblAlgn val="ctr"/>
        <c:lblOffset val="100"/>
        <c:noMultiLvlLbl val="0"/>
      </c:catAx>
      <c:valAx>
        <c:axId val="197794468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601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Põhi1!$R$712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Põhi1!$Q$713:$Q$721</c:f>
              <c:strCache>
                <c:ptCount val="9"/>
                <c:pt idx="0">
                  <c:v>Muu</c:v>
                </c:pt>
                <c:pt idx="1">
                  <c:v>Vanematelt</c:v>
                </c:pt>
                <c:pt idx="2">
                  <c:v>Müüja uudiskirjast</c:v>
                </c:pt>
                <c:pt idx="3">
                  <c:v>Pakendi pealt (QR-kood vm)</c:v>
                </c:pt>
                <c:pt idx="4">
                  <c:v>Meediast</c:v>
                </c:pt>
                <c:pt idx="5">
                  <c:v>Sotsiaalmeediast</c:v>
                </c:pt>
                <c:pt idx="6">
                  <c:v>Müügikohtadest</c:v>
                </c:pt>
                <c:pt idx="7">
                  <c:v>Internetist</c:v>
                </c:pt>
                <c:pt idx="8">
                  <c:v>Sõpradelt</c:v>
                </c:pt>
              </c:strCache>
            </c:strRef>
          </c:cat>
          <c:val>
            <c:numRef>
              <c:f>Põhi1!$R$713:$R$721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11</c:v>
                </c:pt>
                <c:pt idx="3">
                  <c:v>9</c:v>
                </c:pt>
                <c:pt idx="4" formatCode="0">
                  <c:v>23</c:v>
                </c:pt>
                <c:pt idx="5" formatCode="0">
                  <c:v>42</c:v>
                </c:pt>
                <c:pt idx="6">
                  <c:v>17</c:v>
                </c:pt>
                <c:pt idx="7">
                  <c:v>41</c:v>
                </c:pt>
                <c:pt idx="8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0-2E4C-9A00-4CDF2E12FE51}"/>
            </c:ext>
          </c:extLst>
        </c:ser>
        <c:ser>
          <c:idx val="1"/>
          <c:order val="1"/>
          <c:tx>
            <c:strRef>
              <c:f>Põhi1!$S$712</c:f>
              <c:strCache>
                <c:ptCount val="1"/>
                <c:pt idx="0">
                  <c:v>Elanikkond (N = 330)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Põhi1!$Q$713:$Q$721</c:f>
              <c:strCache>
                <c:ptCount val="9"/>
                <c:pt idx="0">
                  <c:v>Muu</c:v>
                </c:pt>
                <c:pt idx="1">
                  <c:v>Vanematelt</c:v>
                </c:pt>
                <c:pt idx="2">
                  <c:v>Müüja uudiskirjast</c:v>
                </c:pt>
                <c:pt idx="3">
                  <c:v>Pakendi pealt (QR-kood vm)</c:v>
                </c:pt>
                <c:pt idx="4">
                  <c:v>Meediast</c:v>
                </c:pt>
                <c:pt idx="5">
                  <c:v>Sotsiaalmeediast</c:v>
                </c:pt>
                <c:pt idx="6">
                  <c:v>Müügikohtadest</c:v>
                </c:pt>
                <c:pt idx="7">
                  <c:v>Internetist</c:v>
                </c:pt>
                <c:pt idx="8">
                  <c:v>Sõpradelt</c:v>
                </c:pt>
              </c:strCache>
            </c:strRef>
          </c:cat>
          <c:val>
            <c:numRef>
              <c:f>Põhi1!$S$713:$S$721</c:f>
              <c:numCache>
                <c:formatCode>General</c:formatCode>
                <c:ptCount val="9"/>
                <c:pt idx="0">
                  <c:v>6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  <c:pt idx="4" formatCode="0">
                  <c:v>20</c:v>
                </c:pt>
                <c:pt idx="5" formatCode="0">
                  <c:v>23</c:v>
                </c:pt>
                <c:pt idx="6">
                  <c:v>32</c:v>
                </c:pt>
                <c:pt idx="7">
                  <c:v>38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0-2E4C-9A00-4CDF2E12F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11746623"/>
        <c:axId val="2011748271"/>
      </c:barChart>
      <c:catAx>
        <c:axId val="2011746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748271"/>
        <c:crosses val="autoZero"/>
        <c:auto val="1"/>
        <c:lblAlgn val="ctr"/>
        <c:lblOffset val="100"/>
        <c:noMultiLvlLbl val="0"/>
      </c:catAx>
      <c:valAx>
        <c:axId val="201174827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746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Põhi1!$R$1492</c:f>
              <c:strCache>
                <c:ptCount val="1"/>
                <c:pt idx="0">
                  <c:v>Õpilased (N = 120)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Põhi1!$Q$1493:$Q$1499</c:f>
              <c:strCache>
                <c:ptCount val="7"/>
                <c:pt idx="0">
                  <c:v>Muu </c:v>
                </c:pt>
                <c:pt idx="1">
                  <c:v>Nad keelavad/takistavad</c:v>
                </c:pt>
                <c:pt idx="2">
                  <c:v>Nad julgustavad mind tarvitama</c:v>
                </c:pt>
                <c:pt idx="3">
                  <c:v>Nad on ise pakkunud toodet, mis on vähem kahjulik </c:v>
                </c:pt>
                <c:pt idx="4">
                  <c:v>Nad ei tea, et ma tarvitan</c:v>
                </c:pt>
                <c:pt idx="5">
                  <c:v>Nad ei pööra sellele tähelepanu </c:v>
                </c:pt>
                <c:pt idx="6">
                  <c:v>Nad on selle suhtes neutraalsed</c:v>
                </c:pt>
              </c:strCache>
            </c:strRef>
          </c:cat>
          <c:val>
            <c:numRef>
              <c:f>Põhi1!$R$1493:$R$1499</c:f>
              <c:numCache>
                <c:formatCode>0</c:formatCode>
                <c:ptCount val="7"/>
                <c:pt idx="0">
                  <c:v>3</c:v>
                </c:pt>
                <c:pt idx="1">
                  <c:v>8</c:v>
                </c:pt>
                <c:pt idx="2">
                  <c:v>13</c:v>
                </c:pt>
                <c:pt idx="3">
                  <c:v>30</c:v>
                </c:pt>
                <c:pt idx="4">
                  <c:v>5</c:v>
                </c:pt>
                <c:pt idx="5">
                  <c:v>44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C-4CE4-B109-9F8A6C6EC9C7}"/>
            </c:ext>
          </c:extLst>
        </c:ser>
        <c:ser>
          <c:idx val="1"/>
          <c:order val="1"/>
          <c:tx>
            <c:strRef>
              <c:f>Põhi1!$S$1492</c:f>
              <c:strCache>
                <c:ptCount val="1"/>
                <c:pt idx="0">
                  <c:v>Elanikkond (N = 330)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Põhi1!$Q$1493:$Q$1499</c:f>
              <c:strCache>
                <c:ptCount val="7"/>
                <c:pt idx="0">
                  <c:v>Muu </c:v>
                </c:pt>
                <c:pt idx="1">
                  <c:v>Nad keelavad/takistavad</c:v>
                </c:pt>
                <c:pt idx="2">
                  <c:v>Nad julgustavad mind tarvitama</c:v>
                </c:pt>
                <c:pt idx="3">
                  <c:v>Nad on ise pakkunud toodet, mis on vähem kahjulik </c:v>
                </c:pt>
                <c:pt idx="4">
                  <c:v>Nad ei tea, et ma tarvitan</c:v>
                </c:pt>
                <c:pt idx="5">
                  <c:v>Nad ei pööra sellele tähelepanu </c:v>
                </c:pt>
                <c:pt idx="6">
                  <c:v>Nad on selle suhtes neutraalsed</c:v>
                </c:pt>
              </c:strCache>
            </c:strRef>
          </c:cat>
          <c:val>
            <c:numRef>
              <c:f>Põhi1!$S$1493:$S$1499</c:f>
              <c:numCache>
                <c:formatCode>0</c:formatCode>
                <c:ptCount val="7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7</c:v>
                </c:pt>
                <c:pt idx="5">
                  <c:v>50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C-4CE4-B109-9F8A6C6EC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004672"/>
        <c:axId val="670578448"/>
      </c:barChart>
      <c:catAx>
        <c:axId val="4600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784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67057844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0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Põhi1!$R$1557</c:f>
              <c:strCache>
                <c:ptCount val="1"/>
                <c:pt idx="0">
                  <c:v>Õpilased (N = 111)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Põhi1!$Q$1558:$Q$1564</c:f>
              <c:strCache>
                <c:ptCount val="7"/>
                <c:pt idx="0">
                  <c:v>Muu </c:v>
                </c:pt>
                <c:pt idx="1">
                  <c:v>Nad julgustavad mind tarvitama</c:v>
                </c:pt>
                <c:pt idx="2">
                  <c:v>Nad on ise pakkunud toodet, mis on vähem kahjulik </c:v>
                </c:pt>
                <c:pt idx="3">
                  <c:v>Nad ei pööra sellele tähelepanu </c:v>
                </c:pt>
                <c:pt idx="4">
                  <c:v>Nad on selle suhtes neutraalsed</c:v>
                </c:pt>
                <c:pt idx="5">
                  <c:v>Nad keelavad/takistavad</c:v>
                </c:pt>
                <c:pt idx="6">
                  <c:v>Nad ei tea, et ma tarvitan</c:v>
                </c:pt>
              </c:strCache>
            </c:strRef>
          </c:cat>
          <c:val>
            <c:numRef>
              <c:f>Põhi1!$R$1558:$R$1564</c:f>
              <c:numCache>
                <c:formatCode>0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9</c:v>
                </c:pt>
                <c:pt idx="4">
                  <c:v>15</c:v>
                </c:pt>
                <c:pt idx="5">
                  <c:v>30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7-4B6E-A604-F4DA5BFAB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50832799"/>
        <c:axId val="2050724207"/>
      </c:barChart>
      <c:catAx>
        <c:axId val="2050832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0724207"/>
        <c:crosses val="autoZero"/>
        <c:auto val="1"/>
        <c:lblAlgn val="ctr"/>
        <c:lblOffset val="100"/>
        <c:noMultiLvlLbl val="0"/>
      </c:catAx>
      <c:valAx>
        <c:axId val="205072420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0832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Põhi1!$AN$1619</c:f>
              <c:strCache>
                <c:ptCount val="1"/>
                <c:pt idx="0">
                  <c:v>Häiriks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Põhi1!$AL$1620:$AM$1623</c:f>
              <c:multiLvlStrCache>
                <c:ptCount val="4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</c:lvl>
                <c:lvl>
                  <c:pt idx="0">
                    <c:v>E-sigaret</c:v>
                  </c:pt>
                  <c:pt idx="2">
                    <c:v>Tavaline sigaret</c:v>
                  </c:pt>
                </c:lvl>
              </c:multiLvlStrCache>
            </c:multiLvlStrRef>
          </c:cat>
          <c:val>
            <c:numRef>
              <c:f>Põhi1!$AN$1620:$AN$1623</c:f>
              <c:numCache>
                <c:formatCode>0</c:formatCode>
                <c:ptCount val="4"/>
                <c:pt idx="0">
                  <c:v>40</c:v>
                </c:pt>
                <c:pt idx="1">
                  <c:v>46</c:v>
                </c:pt>
                <c:pt idx="2">
                  <c:v>67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B-447C-A414-133379CE3C84}"/>
            </c:ext>
          </c:extLst>
        </c:ser>
        <c:ser>
          <c:idx val="1"/>
          <c:order val="1"/>
          <c:tx>
            <c:strRef>
              <c:f>Põhi1!$AO$1619</c:f>
              <c:strCache>
                <c:ptCount val="1"/>
                <c:pt idx="0">
                  <c:v>Ei oska öelda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Põhi1!$AL$1620:$AM$1623</c:f>
              <c:multiLvlStrCache>
                <c:ptCount val="4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</c:lvl>
                <c:lvl>
                  <c:pt idx="0">
                    <c:v>E-sigaret</c:v>
                  </c:pt>
                  <c:pt idx="2">
                    <c:v>Tavaline sigaret</c:v>
                  </c:pt>
                </c:lvl>
              </c:multiLvlStrCache>
            </c:multiLvlStrRef>
          </c:cat>
          <c:val>
            <c:numRef>
              <c:f>Põhi1!$AO$1620:$AO$1623</c:f>
              <c:numCache>
                <c:formatCode>0</c:formatCode>
                <c:ptCount val="4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FB-447C-A414-133379CE3C84}"/>
            </c:ext>
          </c:extLst>
        </c:ser>
        <c:ser>
          <c:idx val="2"/>
          <c:order val="2"/>
          <c:tx>
            <c:strRef>
              <c:f>Põhi1!$AP$1619</c:f>
              <c:strCache>
                <c:ptCount val="1"/>
                <c:pt idx="0">
                  <c:v>Ei häiriks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Põhi1!$AL$1620:$AM$1623</c:f>
              <c:multiLvlStrCache>
                <c:ptCount val="4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</c:lvl>
                <c:lvl>
                  <c:pt idx="0">
                    <c:v>E-sigaret</c:v>
                  </c:pt>
                  <c:pt idx="2">
                    <c:v>Tavaline sigaret</c:v>
                  </c:pt>
                </c:lvl>
              </c:multiLvlStrCache>
            </c:multiLvlStrRef>
          </c:cat>
          <c:val>
            <c:numRef>
              <c:f>Põhi1!$AP$1620:$AP$1623</c:f>
              <c:numCache>
                <c:formatCode>0</c:formatCode>
                <c:ptCount val="4"/>
                <c:pt idx="0">
                  <c:v>56</c:v>
                </c:pt>
                <c:pt idx="1">
                  <c:v>50</c:v>
                </c:pt>
                <c:pt idx="2">
                  <c:v>29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FB-447C-A414-133379CE3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501320"/>
        <c:axId val="481501648"/>
      </c:barChart>
      <c:catAx>
        <c:axId val="481501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01648"/>
        <c:crosses val="autoZero"/>
        <c:auto val="1"/>
        <c:lblAlgn val="ctr"/>
        <c:lblOffset val="100"/>
        <c:noMultiLvlLbl val="0"/>
      </c:catAx>
      <c:valAx>
        <c:axId val="48150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Põhi1!$AP$1636</c:f>
              <c:strCache>
                <c:ptCount val="1"/>
                <c:pt idx="0">
                  <c:v>Nõus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Põhi1!$AN$1637:$AO$1642</c:f>
              <c:multiLvlStrCache>
                <c:ptCount val="6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  <c:pt idx="4">
                    <c:v>Õpilased (N = 720)</c:v>
                  </c:pt>
                  <c:pt idx="5">
                    <c:v>Elanikkond (N = 1002)</c:v>
                  </c:pt>
                </c:lvl>
                <c:lvl>
                  <c:pt idx="0">
                    <c:v>Mittesuitsetaja ei tohiks puutuda kokku sigareti- või e-sigareti suitsuga siseruumides</c:v>
                  </c:pt>
                  <c:pt idx="2">
                    <c:v>E-sigaretid on tervisele vähem ohtlikud kui sigaretid</c:v>
                  </c:pt>
                  <c:pt idx="4">
                    <c:v>Nikotiinipatjade tarvitamine on halb harjumus ja tekitab sõltuvust</c:v>
                  </c:pt>
                </c:lvl>
              </c:multiLvlStrCache>
            </c:multiLvlStrRef>
          </c:cat>
          <c:val>
            <c:numRef>
              <c:f>Põhi1!$AP$1637:$AP$1642</c:f>
              <c:numCache>
                <c:formatCode>0</c:formatCode>
                <c:ptCount val="6"/>
                <c:pt idx="0">
                  <c:v>60</c:v>
                </c:pt>
                <c:pt idx="1">
                  <c:v>83</c:v>
                </c:pt>
                <c:pt idx="2">
                  <c:v>48</c:v>
                </c:pt>
                <c:pt idx="3">
                  <c:v>33</c:v>
                </c:pt>
                <c:pt idx="4">
                  <c:v>83</c:v>
                </c:pt>
                <c:pt idx="5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C-4C60-BC42-2740929BE5A3}"/>
            </c:ext>
          </c:extLst>
        </c:ser>
        <c:ser>
          <c:idx val="1"/>
          <c:order val="1"/>
          <c:tx>
            <c:strRef>
              <c:f>Põhi1!$AQ$1636</c:f>
              <c:strCache>
                <c:ptCount val="1"/>
                <c:pt idx="0">
                  <c:v>Ei oska öelda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Põhi1!$AN$1637:$AO$1642</c:f>
              <c:multiLvlStrCache>
                <c:ptCount val="6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  <c:pt idx="4">
                    <c:v>Õpilased (N = 720)</c:v>
                  </c:pt>
                  <c:pt idx="5">
                    <c:v>Elanikkond (N = 1002)</c:v>
                  </c:pt>
                </c:lvl>
                <c:lvl>
                  <c:pt idx="0">
                    <c:v>Mittesuitsetaja ei tohiks puutuda kokku sigareti- või e-sigareti suitsuga siseruumides</c:v>
                  </c:pt>
                  <c:pt idx="2">
                    <c:v>E-sigaretid on tervisele vähem ohtlikud kui sigaretid</c:v>
                  </c:pt>
                  <c:pt idx="4">
                    <c:v>Nikotiinipatjade tarvitamine on halb harjumus ja tekitab sõltuvust</c:v>
                  </c:pt>
                </c:lvl>
              </c:multiLvlStrCache>
            </c:multiLvlStrRef>
          </c:cat>
          <c:val>
            <c:numRef>
              <c:f>Põhi1!$AQ$1637:$AQ$1642</c:f>
              <c:numCache>
                <c:formatCode>0</c:formatCode>
                <c:ptCount val="6"/>
                <c:pt idx="0">
                  <c:v>20</c:v>
                </c:pt>
                <c:pt idx="1">
                  <c:v>5</c:v>
                </c:pt>
                <c:pt idx="2">
                  <c:v>21</c:v>
                </c:pt>
                <c:pt idx="3">
                  <c:v>16</c:v>
                </c:pt>
                <c:pt idx="4">
                  <c:v>12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8C-4C60-BC42-2740929BE5A3}"/>
            </c:ext>
          </c:extLst>
        </c:ser>
        <c:ser>
          <c:idx val="2"/>
          <c:order val="2"/>
          <c:tx>
            <c:strRef>
              <c:f>Põhi1!$AR$1636</c:f>
              <c:strCache>
                <c:ptCount val="1"/>
                <c:pt idx="0">
                  <c:v>Ei ole nõus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Põhi1!$AN$1637:$AO$1642</c:f>
              <c:multiLvlStrCache>
                <c:ptCount val="6"/>
                <c:lvl>
                  <c:pt idx="0">
                    <c:v>Õpilased (N = 720)</c:v>
                  </c:pt>
                  <c:pt idx="1">
                    <c:v>Elanikkond (N = 1002)</c:v>
                  </c:pt>
                  <c:pt idx="2">
                    <c:v>Õpilased (N = 720)</c:v>
                  </c:pt>
                  <c:pt idx="3">
                    <c:v>Elanikkond (N = 1002)</c:v>
                  </c:pt>
                  <c:pt idx="4">
                    <c:v>Õpilased (N = 720)</c:v>
                  </c:pt>
                  <c:pt idx="5">
                    <c:v>Elanikkond (N = 1002)</c:v>
                  </c:pt>
                </c:lvl>
                <c:lvl>
                  <c:pt idx="0">
                    <c:v>Mittesuitsetaja ei tohiks puutuda kokku sigareti- või e-sigareti suitsuga siseruumides</c:v>
                  </c:pt>
                  <c:pt idx="2">
                    <c:v>E-sigaretid on tervisele vähem ohtlikud kui sigaretid</c:v>
                  </c:pt>
                  <c:pt idx="4">
                    <c:v>Nikotiinipatjade tarvitamine on halb harjumus ja tekitab sõltuvust</c:v>
                  </c:pt>
                </c:lvl>
              </c:multiLvlStrCache>
            </c:multiLvlStrRef>
          </c:cat>
          <c:val>
            <c:numRef>
              <c:f>Põhi1!$AR$1637:$AR$1642</c:f>
              <c:numCache>
                <c:formatCode>0</c:formatCode>
                <c:ptCount val="6"/>
                <c:pt idx="0">
                  <c:v>20</c:v>
                </c:pt>
                <c:pt idx="1">
                  <c:v>12</c:v>
                </c:pt>
                <c:pt idx="2">
                  <c:v>31</c:v>
                </c:pt>
                <c:pt idx="3">
                  <c:v>51</c:v>
                </c:pt>
                <c:pt idx="4">
                  <c:v>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8C-4C60-BC42-2740929BE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1501320"/>
        <c:axId val="481501648"/>
      </c:barChart>
      <c:catAx>
        <c:axId val="48150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01648"/>
        <c:crosses val="autoZero"/>
        <c:auto val="1"/>
        <c:lblAlgn val="ctr"/>
        <c:lblOffset val="100"/>
        <c:noMultiLvlLbl val="0"/>
      </c:catAx>
      <c:valAx>
        <c:axId val="48150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5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02031689070355"/>
          <c:y val="3.47763658125173E-2"/>
          <c:w val="0.47870853190091239"/>
          <c:h val="0.813684064309142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Põhi1!$R$1130</c:f>
              <c:strCache>
                <c:ptCount val="1"/>
                <c:pt idx="0">
                  <c:v>Õpilased (N = 43)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Põhi1!$Q$1131:$Q$1137</c:f>
              <c:strCache>
                <c:ptCount val="7"/>
                <c:pt idx="0">
                  <c:v>Muu</c:v>
                </c:pt>
                <c:pt idx="1">
                  <c:v>Tasuline nõustamisteenus</c:v>
                </c:pt>
                <c:pt idx="2">
                  <c:v>Professionaalse nõustaja tasuta teenus nn nõustamiskabinetis</c:v>
                </c:pt>
                <c:pt idx="3">
                  <c:v>Jätsin päeva pealt maha</c:v>
                </c:pt>
                <c:pt idx="4">
                  <c:v>Suitsetamisvastased plaastrid või närimiskumm</c:v>
                </c:pt>
                <c:pt idx="5">
                  <c:v>E-sigaretid või muud alternatiivsed tooted</c:v>
                </c:pt>
                <c:pt idx="6">
                  <c:v>Vähendasin tarvitamist kuni täieliku loobumiseni </c:v>
                </c:pt>
              </c:strCache>
            </c:strRef>
          </c:cat>
          <c:val>
            <c:numRef>
              <c:f>Põhi1!$R$1131:$R$1137</c:f>
              <c:numCache>
                <c:formatCode>General</c:formatCode>
                <c:ptCount val="7"/>
                <c:pt idx="0" formatCode="0">
                  <c:v>7</c:v>
                </c:pt>
                <c:pt idx="3" formatCode="0">
                  <c:v>47</c:v>
                </c:pt>
                <c:pt idx="5" formatCode="0">
                  <c:v>35</c:v>
                </c:pt>
                <c:pt idx="6" formatCode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0-4469-9909-D893D80E12AA}"/>
            </c:ext>
          </c:extLst>
        </c:ser>
        <c:ser>
          <c:idx val="1"/>
          <c:order val="1"/>
          <c:tx>
            <c:strRef>
              <c:f>Põhi1!$S$1130</c:f>
              <c:strCache>
                <c:ptCount val="1"/>
                <c:pt idx="0">
                  <c:v>Elanikkond (N = 210)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Põhi1!$Q$1131:$Q$1137</c:f>
              <c:strCache>
                <c:ptCount val="7"/>
                <c:pt idx="0">
                  <c:v>Muu</c:v>
                </c:pt>
                <c:pt idx="1">
                  <c:v>Tasuline nõustamisteenus</c:v>
                </c:pt>
                <c:pt idx="2">
                  <c:v>Professionaalse nõustaja tasuta teenus nn nõustamiskabinetis</c:v>
                </c:pt>
                <c:pt idx="3">
                  <c:v>Jätsin päeva pealt maha</c:v>
                </c:pt>
                <c:pt idx="4">
                  <c:v>Suitsetamisvastased plaastrid või närimiskumm</c:v>
                </c:pt>
                <c:pt idx="5">
                  <c:v>E-sigaretid või muud alternatiivsed tooted</c:v>
                </c:pt>
                <c:pt idx="6">
                  <c:v>Vähendasin tarvitamist kuni täieliku loobumiseni </c:v>
                </c:pt>
              </c:strCache>
            </c:strRef>
          </c:cat>
          <c:val>
            <c:numRef>
              <c:f>Põhi1!$S$1131:$S$1137</c:f>
              <c:numCache>
                <c:formatCode>0</c:formatCode>
                <c:ptCount val="7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21</c:v>
                </c:pt>
                <c:pt idx="4">
                  <c:v>35</c:v>
                </c:pt>
                <c:pt idx="5">
                  <c:v>37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10-4469-9909-D893D80E1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00039567"/>
        <c:axId val="2100041215"/>
      </c:barChart>
      <c:catAx>
        <c:axId val="21000395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041215"/>
        <c:crosses val="autoZero"/>
        <c:auto val="1"/>
        <c:lblAlgn val="ctr"/>
        <c:lblOffset val="100"/>
        <c:noMultiLvlLbl val="0"/>
      </c:catAx>
      <c:valAx>
        <c:axId val="2100041215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03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231042133915668"/>
          <c:y val="2.1666627376194687E-2"/>
          <c:w val="0.48797456168799219"/>
          <c:h val="0.883920074494734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Põhi1!$R$1184</c:f>
              <c:strCache>
                <c:ptCount val="1"/>
                <c:pt idx="0">
                  <c:v>Õpilased (N = 43)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Põhi1!$Q$1185:$Q$1198</c:f>
              <c:strCache>
                <c:ptCount val="14"/>
                <c:pt idx="0">
                  <c:v>Muu mõjuv põhjus</c:v>
                </c:pt>
                <c:pt idx="1">
                  <c:v>Professionaalse loobumisalase nõustamisteenuse võimalus</c:v>
                </c:pt>
                <c:pt idx="2">
                  <c:v>Mõjus ennetuskampaania tubaka- ja nikotiinitoodete kahjulikkusest</c:v>
                </c:pt>
                <c:pt idx="3">
                  <c:v>Avalikus kohas tarvitamine on keerulisem ja võimaluste hulk piiratum</c:v>
                </c:pt>
                <c:pt idx="4">
                  <c:v>Kokkupuude suitsetamisest loobunud inimeste positiivsete kogemustega</c:v>
                </c:pt>
                <c:pt idx="5">
                  <c:v>Lähedase (tubaka- ja nikotiinitooteid tarvitava) inimese terviserike</c:v>
                </c:pt>
                <c:pt idx="6">
                  <c:v>Lähedaste, sõprade jms tugevam loobumisele õhutamise surve</c:v>
                </c:pt>
                <c:pt idx="7">
                  <c:v>Teadmine, et minu tarvitamine muudab mu laste suhtumist tubaka- ja nikotiinitoodete tarvitamisse positiivsemaks</c:v>
                </c:pt>
                <c:pt idx="8">
                  <c:v>Arsti vm tervisetöötaja soovitus</c:v>
                </c:pt>
                <c:pt idx="9">
                  <c:v>Teadmine, et see kahjustab lähedaste tervist</c:v>
                </c:pt>
                <c:pt idx="10">
                  <c:v>Liigne sõltuvus ja raskus tarvitamist kontrolli all hoida</c:v>
                </c:pt>
                <c:pt idx="11">
                  <c:v>Tubaka- ja nikotiinitoodete kallinemine</c:v>
                </c:pt>
                <c:pt idx="12">
                  <c:v>Oluline muutus elus</c:v>
                </c:pt>
                <c:pt idx="13">
                  <c:v>Tervise halvenemine seoses tubaka- ja nikotiinitoodete tarvitamisega</c:v>
                </c:pt>
              </c:strCache>
            </c:strRef>
          </c:cat>
          <c:val>
            <c:numRef>
              <c:f>Põhi1!$R$1185:$R$1198</c:f>
              <c:numCache>
                <c:formatCode>General</c:formatCode>
                <c:ptCount val="14"/>
                <c:pt idx="0" formatCode="0">
                  <c:v>12</c:v>
                </c:pt>
                <c:pt idx="2" formatCode="0">
                  <c:v>5</c:v>
                </c:pt>
                <c:pt idx="3" formatCode="0">
                  <c:v>16</c:v>
                </c:pt>
                <c:pt idx="4" formatCode="0">
                  <c:v>21</c:v>
                </c:pt>
                <c:pt idx="5" formatCode="0">
                  <c:v>9</c:v>
                </c:pt>
                <c:pt idx="6" formatCode="0">
                  <c:v>26</c:v>
                </c:pt>
                <c:pt idx="10" formatCode="0">
                  <c:v>51</c:v>
                </c:pt>
                <c:pt idx="11" formatCode="0">
                  <c:v>16</c:v>
                </c:pt>
                <c:pt idx="12" formatCode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2-4C74-9EBA-FA13AB333F1F}"/>
            </c:ext>
          </c:extLst>
        </c:ser>
        <c:ser>
          <c:idx val="1"/>
          <c:order val="1"/>
          <c:tx>
            <c:strRef>
              <c:f>Põhi1!$S$1184</c:f>
              <c:strCache>
                <c:ptCount val="1"/>
                <c:pt idx="0">
                  <c:v>Elanikkond (N = 210)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Põhi1!$Q$1185:$Q$1198</c:f>
              <c:strCache>
                <c:ptCount val="14"/>
                <c:pt idx="0">
                  <c:v>Muu mõjuv põhjus</c:v>
                </c:pt>
                <c:pt idx="1">
                  <c:v>Professionaalse loobumisalase nõustamisteenuse võimalus</c:v>
                </c:pt>
                <c:pt idx="2">
                  <c:v>Mõjus ennetuskampaania tubaka- ja nikotiinitoodete kahjulikkusest</c:v>
                </c:pt>
                <c:pt idx="3">
                  <c:v>Avalikus kohas tarvitamine on keerulisem ja võimaluste hulk piiratum</c:v>
                </c:pt>
                <c:pt idx="4">
                  <c:v>Kokkupuude suitsetamisest loobunud inimeste positiivsete kogemustega</c:v>
                </c:pt>
                <c:pt idx="5">
                  <c:v>Lähedase (tubaka- ja nikotiinitooteid tarvitava) inimese terviserike</c:v>
                </c:pt>
                <c:pt idx="6">
                  <c:v>Lähedaste, sõprade jms tugevam loobumisele õhutamise surve</c:v>
                </c:pt>
                <c:pt idx="7">
                  <c:v>Teadmine, et minu tarvitamine muudab mu laste suhtumist tubaka- ja nikotiinitoodete tarvitamisse positiivsemaks</c:v>
                </c:pt>
                <c:pt idx="8">
                  <c:v>Arsti vm tervisetöötaja soovitus</c:v>
                </c:pt>
                <c:pt idx="9">
                  <c:v>Teadmine, et see kahjustab lähedaste tervist</c:v>
                </c:pt>
                <c:pt idx="10">
                  <c:v>Liigne sõltuvus ja raskus tarvitamist kontrolli all hoida</c:v>
                </c:pt>
                <c:pt idx="11">
                  <c:v>Tubaka- ja nikotiinitoodete kallinemine</c:v>
                </c:pt>
                <c:pt idx="12">
                  <c:v>Oluline muutus elus</c:v>
                </c:pt>
                <c:pt idx="13">
                  <c:v>Tervise halvenemine seoses tubaka- ja nikotiinitoodete tarvitamisega</c:v>
                </c:pt>
              </c:strCache>
            </c:strRef>
          </c:cat>
          <c:val>
            <c:numRef>
              <c:f>Põhi1!$S$1185:$S$1198</c:f>
              <c:numCache>
                <c:formatCode>0</c:formatCode>
                <c:ptCount val="14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11</c:v>
                </c:pt>
                <c:pt idx="8">
                  <c:v>12</c:v>
                </c:pt>
                <c:pt idx="9">
                  <c:v>19</c:v>
                </c:pt>
                <c:pt idx="10">
                  <c:v>20</c:v>
                </c:pt>
                <c:pt idx="11">
                  <c:v>26</c:v>
                </c:pt>
                <c:pt idx="12">
                  <c:v>35</c:v>
                </c:pt>
                <c:pt idx="1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2-4C74-9EBA-FA13AB333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30100287"/>
        <c:axId val="2068389967"/>
      </c:barChart>
      <c:catAx>
        <c:axId val="20301002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389967"/>
        <c:crosses val="autoZero"/>
        <c:auto val="1"/>
        <c:lblAlgn val="ctr"/>
        <c:lblOffset val="100"/>
        <c:noMultiLvlLbl val="0"/>
      </c:catAx>
      <c:valAx>
        <c:axId val="206838996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0100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87B1F-758E-E44C-B233-E2DCC49A4D5F}" type="datetimeFigureOut">
              <a:t>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52847-DA62-8C40-9A60-B0BB2689775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46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93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err="1"/>
              <a:t>Teostame</a:t>
            </a:r>
            <a:r>
              <a:rPr lang="en-GB" sz="1600"/>
              <a:t> </a:t>
            </a:r>
            <a:r>
              <a:rPr lang="en-GB" sz="1600" err="1"/>
              <a:t>rakendusuuringuid</a:t>
            </a:r>
            <a:r>
              <a:rPr lang="en-GB" sz="1600"/>
              <a:t> </a:t>
            </a:r>
            <a:r>
              <a:rPr lang="en-GB" sz="1600" err="1"/>
              <a:t>ja</a:t>
            </a:r>
            <a:r>
              <a:rPr lang="en-GB" sz="1600"/>
              <a:t> </a:t>
            </a:r>
            <a:r>
              <a:rPr lang="en-GB" sz="1600" err="1"/>
              <a:t>analüüse</a:t>
            </a:r>
            <a:r>
              <a:rPr lang="en-GB" sz="1600"/>
              <a:t>, </a:t>
            </a:r>
            <a:r>
              <a:rPr lang="en-GB" sz="1600" err="1"/>
              <a:t>mille</a:t>
            </a:r>
            <a:r>
              <a:rPr lang="en-GB" sz="1600"/>
              <a:t> </a:t>
            </a:r>
            <a:r>
              <a:rPr lang="en-GB" sz="1600" err="1"/>
              <a:t>abil</a:t>
            </a:r>
            <a:r>
              <a:rPr lang="en-GB" sz="1600"/>
              <a:t> </a:t>
            </a:r>
            <a:r>
              <a:rPr lang="en-GB" sz="1600" err="1"/>
              <a:t>kujundame</a:t>
            </a:r>
            <a:r>
              <a:rPr lang="en-GB" sz="1600"/>
              <a:t> </a:t>
            </a:r>
            <a:r>
              <a:rPr lang="en-GB" sz="1600" err="1"/>
              <a:t>teadmispõhist</a:t>
            </a:r>
            <a:r>
              <a:rPr lang="en-GB" sz="1600"/>
              <a:t> </a:t>
            </a:r>
            <a:r>
              <a:rPr lang="en-GB" sz="1600" err="1"/>
              <a:t>ühiskonda</a:t>
            </a:r>
            <a:r>
              <a:rPr lang="en-GB" sz="1600"/>
              <a:t> </a:t>
            </a:r>
            <a:r>
              <a:rPr lang="en-GB" sz="1600" err="1"/>
              <a:t>ja</a:t>
            </a:r>
            <a:r>
              <a:rPr lang="en-GB" sz="1600"/>
              <a:t> </a:t>
            </a:r>
            <a:r>
              <a:rPr lang="en-GB" sz="1600" err="1"/>
              <a:t>avalikku</a:t>
            </a:r>
            <a:r>
              <a:rPr lang="en-GB" sz="1600"/>
              <a:t> </a:t>
            </a:r>
            <a:r>
              <a:rPr lang="en-GB" sz="1600" err="1"/>
              <a:t>poliitikat</a:t>
            </a:r>
            <a:r>
              <a:rPr lang="en-GB" sz="1600"/>
              <a:t>.</a:t>
            </a:r>
          </a:p>
          <a:p>
            <a:r>
              <a:rPr lang="en-GB" sz="1600" err="1"/>
              <a:t>Lisaks</a:t>
            </a:r>
            <a:r>
              <a:rPr lang="en-GB" sz="1600"/>
              <a:t> </a:t>
            </a:r>
            <a:r>
              <a:rPr lang="en-GB" sz="1600" err="1"/>
              <a:t>Eesti</a:t>
            </a:r>
            <a:r>
              <a:rPr lang="en-GB" sz="1600"/>
              <a:t> </a:t>
            </a:r>
            <a:r>
              <a:rPr lang="en-GB" sz="1600" err="1"/>
              <a:t>uuringule</a:t>
            </a:r>
            <a:r>
              <a:rPr lang="en-GB" sz="1600"/>
              <a:t> </a:t>
            </a:r>
            <a:r>
              <a:rPr lang="en-GB" sz="1600" err="1"/>
              <a:t>nagu</a:t>
            </a:r>
            <a:r>
              <a:rPr lang="en-GB" sz="1600"/>
              <a:t> </a:t>
            </a:r>
            <a:r>
              <a:rPr lang="en-GB" sz="1600" err="1"/>
              <a:t>tänane</a:t>
            </a:r>
            <a:r>
              <a:rPr lang="en-GB" sz="1600"/>
              <a:t> </a:t>
            </a:r>
            <a:r>
              <a:rPr lang="en-GB" sz="1600" err="1"/>
              <a:t>osaleme</a:t>
            </a:r>
            <a:r>
              <a:rPr lang="en-GB" sz="1600"/>
              <a:t> </a:t>
            </a:r>
            <a:r>
              <a:rPr lang="en-GB" sz="1600" err="1"/>
              <a:t>üsna</a:t>
            </a:r>
            <a:r>
              <a:rPr lang="en-GB" sz="1600"/>
              <a:t> </a:t>
            </a:r>
            <a:r>
              <a:rPr lang="en-GB" sz="1600" err="1"/>
              <a:t>kõrge</a:t>
            </a:r>
            <a:r>
              <a:rPr lang="en-GB" sz="1600"/>
              <a:t> </a:t>
            </a:r>
            <a:r>
              <a:rPr lang="en-GB" sz="1600" err="1"/>
              <a:t>eduprotsendiga</a:t>
            </a:r>
            <a:r>
              <a:rPr lang="en-GB" sz="1600"/>
              <a:t> ka </a:t>
            </a:r>
            <a:r>
              <a:rPr lang="en-GB" sz="1600" err="1"/>
              <a:t>rahvusvahelistes</a:t>
            </a:r>
            <a:r>
              <a:rPr lang="en-GB" sz="1600"/>
              <a:t> </a:t>
            </a:r>
            <a:r>
              <a:rPr lang="en-GB" sz="1600" err="1"/>
              <a:t>teadus</a:t>
            </a:r>
            <a:r>
              <a:rPr lang="en-GB" sz="1600"/>
              <a:t>- </a:t>
            </a:r>
            <a:r>
              <a:rPr lang="en-GB" sz="1600" err="1"/>
              <a:t>ja</a:t>
            </a:r>
            <a:r>
              <a:rPr lang="en-GB" sz="1600"/>
              <a:t> </a:t>
            </a:r>
            <a:r>
              <a:rPr lang="en-GB" sz="1600" err="1"/>
              <a:t>innovatsiooniprojektides</a:t>
            </a:r>
            <a:r>
              <a:rPr lang="en-GB" sz="1600"/>
              <a:t> </a:t>
            </a:r>
            <a:r>
              <a:rPr lang="en-GB" sz="1600" err="1"/>
              <a:t>nagu</a:t>
            </a:r>
            <a:r>
              <a:rPr lang="en-GB" sz="1600"/>
              <a:t> </a:t>
            </a:r>
            <a:r>
              <a:rPr lang="en-GB" sz="1600" err="1"/>
              <a:t>näteiks</a:t>
            </a:r>
            <a:r>
              <a:rPr lang="en-GB" sz="1600"/>
              <a:t> Horizon Europe, Interreg jt.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59148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-- ka </a:t>
            </a:r>
            <a:r>
              <a:rPr lang="en-GB" err="1"/>
              <a:t>tänane</a:t>
            </a:r>
            <a:r>
              <a:rPr lang="en-GB"/>
              <a:t> </a:t>
            </a:r>
            <a:r>
              <a:rPr lang="en-GB" err="1"/>
              <a:t>peamiselt</a:t>
            </a:r>
            <a:r>
              <a:rPr lang="en-GB"/>
              <a:t> just </a:t>
            </a:r>
            <a:r>
              <a:rPr lang="en-GB" err="1"/>
              <a:t>noorte</a:t>
            </a:r>
            <a:r>
              <a:rPr lang="en-GB"/>
              <a:t>.  </a:t>
            </a:r>
            <a:r>
              <a:rPr lang="en-GB" err="1"/>
              <a:t>tarbimisele</a:t>
            </a:r>
            <a:r>
              <a:rPr lang="en-GB"/>
              <a:t> </a:t>
            </a:r>
            <a:r>
              <a:rPr lang="en-GB" err="1"/>
              <a:t>keskenduv</a:t>
            </a:r>
            <a:r>
              <a:rPr lang="en-GB"/>
              <a:t> </a:t>
            </a:r>
            <a:r>
              <a:rPr lang="en-GB" err="1"/>
              <a:t>uuring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9763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75671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base">
              <a:lnSpc>
                <a:spcPct val="115000"/>
              </a:lnSpc>
            </a:pPr>
            <a:r>
              <a:rPr lang="en-GB" err="1"/>
              <a:t>Tellija</a:t>
            </a:r>
            <a:r>
              <a:rPr lang="en-GB"/>
              <a:t>: </a:t>
            </a:r>
            <a:r>
              <a:rPr lang="en-GB" err="1"/>
              <a:t>Sotsiaalministeerium</a:t>
            </a:r>
            <a:r>
              <a:rPr lang="en-GB"/>
              <a:t>. </a:t>
            </a:r>
            <a:r>
              <a:rPr lang="en-GB" err="1"/>
              <a:t>Tellimise</a:t>
            </a:r>
            <a:r>
              <a:rPr lang="en-GB"/>
              <a:t> </a:t>
            </a:r>
            <a:r>
              <a:rPr lang="en-GB" err="1"/>
              <a:t>ajendiks</a:t>
            </a:r>
            <a:r>
              <a:rPr lang="en-GB"/>
              <a:t> </a:t>
            </a:r>
            <a:r>
              <a:rPr lang="en-GB" err="1"/>
              <a:t>ilmselt</a:t>
            </a:r>
            <a:r>
              <a:rPr lang="en-GB"/>
              <a:t> </a:t>
            </a:r>
            <a:r>
              <a:rPr lang="en-GB" err="1"/>
              <a:t>alternatiivsete</a:t>
            </a:r>
            <a:r>
              <a:rPr lang="en-GB"/>
              <a:t> </a:t>
            </a:r>
            <a:r>
              <a:rPr lang="en-GB" err="1"/>
              <a:t>nikotiinitoodete</a:t>
            </a:r>
            <a:r>
              <a:rPr lang="en-GB"/>
              <a:t> </a:t>
            </a:r>
            <a:r>
              <a:rPr lang="en-GB" err="1"/>
              <a:t>tarvitamise</a:t>
            </a:r>
            <a:r>
              <a:rPr lang="en-GB"/>
              <a:t> </a:t>
            </a:r>
            <a:r>
              <a:rPr lang="en-GB" err="1"/>
              <a:t>kiire</a:t>
            </a:r>
            <a:r>
              <a:rPr lang="en-GB"/>
              <a:t> </a:t>
            </a:r>
            <a:r>
              <a:rPr lang="en-GB" err="1"/>
              <a:t>kasv</a:t>
            </a:r>
            <a:r>
              <a:rPr lang="en-GB"/>
              <a:t>, </a:t>
            </a:r>
            <a:r>
              <a:rPr lang="en-GB" err="1"/>
              <a:t>nn</a:t>
            </a:r>
            <a:r>
              <a:rPr lang="en-GB"/>
              <a:t> </a:t>
            </a:r>
            <a:r>
              <a:rPr lang="en-GB" err="1"/>
              <a:t>veibiepideemia</a:t>
            </a:r>
            <a:r>
              <a:rPr lang="en-GB"/>
              <a:t> </a:t>
            </a:r>
            <a:r>
              <a:rPr lang="en-GB" err="1"/>
              <a:t>Eesti</a:t>
            </a:r>
            <a:r>
              <a:rPr lang="en-GB"/>
              <a:t> </a:t>
            </a:r>
            <a:r>
              <a:rPr lang="en-GB" err="1"/>
              <a:t>noorte</a:t>
            </a:r>
            <a:r>
              <a:rPr lang="en-GB"/>
              <a:t> seas, </a:t>
            </a:r>
            <a:r>
              <a:rPr lang="en-GB" err="1"/>
              <a:t>kuhu</a:t>
            </a:r>
            <a:r>
              <a:rPr lang="en-GB"/>
              <a:t> </a:t>
            </a:r>
            <a:r>
              <a:rPr lang="en-GB" err="1"/>
              <a:t>võib</a:t>
            </a:r>
            <a:r>
              <a:rPr lang="en-GB"/>
              <a:t> </a:t>
            </a:r>
            <a:r>
              <a:rPr lang="en-GB" err="1"/>
              <a:t>lisada</a:t>
            </a:r>
            <a:r>
              <a:rPr lang="en-GB"/>
              <a:t> ka </a:t>
            </a:r>
            <a:r>
              <a:rPr lang="en-GB" err="1"/>
              <a:t>nikotiinipatjade</a:t>
            </a:r>
            <a:r>
              <a:rPr lang="en-GB"/>
              <a:t> </a:t>
            </a:r>
            <a:r>
              <a:rPr lang="en-GB" err="1"/>
              <a:t>ehk</a:t>
            </a:r>
            <a:r>
              <a:rPr lang="en-GB"/>
              <a:t> </a:t>
            </a:r>
            <a:r>
              <a:rPr lang="en-GB" err="1"/>
              <a:t>tupside</a:t>
            </a:r>
            <a:r>
              <a:rPr lang="en-GB"/>
              <a:t> </a:t>
            </a:r>
            <a:r>
              <a:rPr lang="en-GB" err="1"/>
              <a:t>või</a:t>
            </a:r>
            <a:r>
              <a:rPr lang="en-GB"/>
              <a:t> </a:t>
            </a:r>
            <a:r>
              <a:rPr lang="en-GB" err="1"/>
              <a:t>tupsude</a:t>
            </a:r>
            <a:r>
              <a:rPr lang="en-GB"/>
              <a:t> </a:t>
            </a:r>
            <a:r>
              <a:rPr lang="en-GB" err="1"/>
              <a:t>kasutamise</a:t>
            </a:r>
            <a:r>
              <a:rPr lang="en-GB"/>
              <a:t> </a:t>
            </a:r>
            <a:r>
              <a:rPr lang="en-GB" err="1"/>
              <a:t>kiire</a:t>
            </a:r>
            <a:r>
              <a:rPr lang="en-GB"/>
              <a:t> </a:t>
            </a:r>
            <a:r>
              <a:rPr lang="en-GB" err="1"/>
              <a:t>kasvu</a:t>
            </a:r>
            <a:r>
              <a:rPr lang="en-GB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5231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base">
              <a:lnSpc>
                <a:spcPct val="115000"/>
              </a:lnSpc>
            </a:pPr>
            <a:r>
              <a:rPr lang="en-GB" err="1"/>
              <a:t>Küsitlusankeedi</a:t>
            </a:r>
            <a:r>
              <a:rPr lang="en-GB"/>
              <a:t> </a:t>
            </a:r>
            <a:r>
              <a:rPr lang="en-GB" err="1"/>
              <a:t>koostamise</a:t>
            </a:r>
            <a:r>
              <a:rPr lang="en-GB"/>
              <a:t> </a:t>
            </a:r>
            <a:r>
              <a:rPr lang="en-GB" err="1"/>
              <a:t>aluseks</a:t>
            </a:r>
            <a:r>
              <a:rPr lang="en-GB"/>
              <a:t> </a:t>
            </a:r>
            <a:r>
              <a:rPr lang="en-GB" err="1"/>
              <a:t>võeti</a:t>
            </a:r>
            <a:r>
              <a:rPr lang="en-GB"/>
              <a:t> </a:t>
            </a:r>
            <a:r>
              <a:rPr lang="en-GB" err="1"/>
              <a:t>sekundaarallikate</a:t>
            </a:r>
            <a:r>
              <a:rPr lang="en-GB"/>
              <a:t> </a:t>
            </a:r>
            <a:r>
              <a:rPr lang="en-GB" err="1"/>
              <a:t>ülevaate</a:t>
            </a:r>
            <a:r>
              <a:rPr lang="en-GB"/>
              <a:t> </a:t>
            </a:r>
            <a:r>
              <a:rPr lang="en-GB" err="1"/>
              <a:t>leiud</a:t>
            </a:r>
            <a:r>
              <a:rPr lang="en-GB"/>
              <a:t>, </a:t>
            </a:r>
            <a:r>
              <a:rPr lang="en-GB" err="1"/>
              <a:t>seniste</a:t>
            </a:r>
            <a:r>
              <a:rPr lang="en-GB"/>
              <a:t> </a:t>
            </a:r>
            <a:r>
              <a:rPr lang="en-GB" err="1"/>
              <a:t>uuringute</a:t>
            </a:r>
            <a:r>
              <a:rPr lang="en-GB"/>
              <a:t> </a:t>
            </a:r>
            <a:r>
              <a:rPr lang="en-GB" err="1"/>
              <a:t>tulemused</a:t>
            </a:r>
            <a:r>
              <a:rPr lang="en-GB"/>
              <a:t>, </a:t>
            </a:r>
            <a:r>
              <a:rPr lang="en-GB" err="1"/>
              <a:t>enne</a:t>
            </a:r>
            <a:r>
              <a:rPr lang="en-GB"/>
              <a:t> </a:t>
            </a:r>
            <a:r>
              <a:rPr lang="en-GB" err="1"/>
              <a:t>küsitlust</a:t>
            </a:r>
            <a:r>
              <a:rPr lang="en-GB"/>
              <a:t> </a:t>
            </a:r>
            <a:r>
              <a:rPr lang="en-GB" err="1"/>
              <a:t>tehtud</a:t>
            </a:r>
            <a:r>
              <a:rPr lang="en-GB"/>
              <a:t> </a:t>
            </a:r>
            <a:r>
              <a:rPr lang="en-GB" err="1"/>
              <a:t>intervjuudega</a:t>
            </a:r>
            <a:r>
              <a:rPr lang="en-GB"/>
              <a:t> </a:t>
            </a:r>
            <a:r>
              <a:rPr lang="en-GB" err="1"/>
              <a:t>kogutud</a:t>
            </a:r>
            <a:r>
              <a:rPr lang="en-GB"/>
              <a:t> info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ekspertide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tellija</a:t>
            </a:r>
            <a:r>
              <a:rPr lang="en-GB"/>
              <a:t> </a:t>
            </a:r>
            <a:r>
              <a:rPr lang="en-GB" err="1"/>
              <a:t>soovitused</a:t>
            </a:r>
            <a:r>
              <a:rPr lang="en-GB"/>
              <a:t>. </a:t>
            </a:r>
          </a:p>
          <a:p>
            <a:pPr algn="just" fontAlgn="base">
              <a:lnSpc>
                <a:spcPct val="115000"/>
              </a:lnSpc>
            </a:pPr>
            <a:r>
              <a:rPr lang="en-GB" err="1"/>
              <a:t>Mõlemad</a:t>
            </a:r>
            <a:r>
              <a:rPr lang="en-GB"/>
              <a:t> </a:t>
            </a:r>
            <a:r>
              <a:rPr lang="en-GB" err="1"/>
              <a:t>ankeedid</a:t>
            </a:r>
            <a:r>
              <a:rPr lang="en-GB"/>
              <a:t> </a:t>
            </a:r>
            <a:r>
              <a:rPr lang="en-GB" err="1"/>
              <a:t>tõlgiti</a:t>
            </a:r>
            <a:r>
              <a:rPr lang="en-GB"/>
              <a:t> ka </a:t>
            </a:r>
            <a:r>
              <a:rPr lang="en-GB" err="1"/>
              <a:t>vene</a:t>
            </a:r>
            <a:r>
              <a:rPr lang="en-GB"/>
              <a:t> </a:t>
            </a:r>
            <a:r>
              <a:rPr lang="en-GB" err="1"/>
              <a:t>keelde</a:t>
            </a:r>
            <a:r>
              <a:rPr lang="en-GB"/>
              <a:t>. </a:t>
            </a:r>
            <a:r>
              <a:rPr lang="en-GB" err="1"/>
              <a:t>Küsitlused</a:t>
            </a:r>
            <a:r>
              <a:rPr lang="en-GB"/>
              <a:t> </a:t>
            </a:r>
            <a:r>
              <a:rPr lang="en-GB" err="1"/>
              <a:t>veebistas</a:t>
            </a:r>
            <a:r>
              <a:rPr lang="en-GB"/>
              <a:t> </a:t>
            </a:r>
            <a:r>
              <a:rPr lang="en-GB" err="1"/>
              <a:t>Alchemeri</a:t>
            </a:r>
            <a:r>
              <a:rPr lang="en-GB"/>
              <a:t> </a:t>
            </a:r>
            <a:r>
              <a:rPr lang="en-GB" err="1"/>
              <a:t>programmis</a:t>
            </a:r>
            <a:r>
              <a:rPr lang="en-GB"/>
              <a:t> </a:t>
            </a:r>
            <a:r>
              <a:rPr lang="en-GB" err="1"/>
              <a:t>küsitlusfirma</a:t>
            </a:r>
            <a:r>
              <a:rPr lang="en-GB"/>
              <a:t> RAIT </a:t>
            </a:r>
            <a:r>
              <a:rPr lang="en-GB" err="1"/>
              <a:t>Faktum</a:t>
            </a:r>
            <a:r>
              <a:rPr lang="en-GB"/>
              <a:t> &amp; </a:t>
            </a:r>
            <a:r>
              <a:rPr lang="en-GB" err="1"/>
              <a:t>Ariko</a:t>
            </a:r>
            <a:r>
              <a:rPr lang="en-GB"/>
              <a:t> OÜ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neid</a:t>
            </a:r>
            <a:r>
              <a:rPr lang="en-GB"/>
              <a:t> </a:t>
            </a:r>
            <a:r>
              <a:rPr lang="en-GB" err="1"/>
              <a:t>testisid</a:t>
            </a:r>
            <a:r>
              <a:rPr lang="en-GB"/>
              <a:t> </a:t>
            </a:r>
            <a:r>
              <a:rPr lang="en-GB" err="1"/>
              <a:t>uuringumeeskonna</a:t>
            </a:r>
            <a:r>
              <a:rPr lang="en-GB"/>
              <a:t> </a:t>
            </a:r>
            <a:r>
              <a:rPr lang="en-GB" err="1"/>
              <a:t>liikmed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t-EE"/>
              <a:t>t</a:t>
            </a:r>
            <a:r>
              <a:rPr lang="en-GB" err="1"/>
              <a:t>arvitajad</a:t>
            </a:r>
            <a:r>
              <a:rPr lang="en-GB"/>
              <a:t>.</a:t>
            </a:r>
            <a:endParaRPr lang="et-EE"/>
          </a:p>
          <a:p>
            <a:pPr algn="just" fontAlgn="base">
              <a:lnSpc>
                <a:spcPct val="115000"/>
              </a:lnSpc>
            </a:pPr>
            <a:endParaRPr lang="et-EE"/>
          </a:p>
          <a:p>
            <a:pPr algn="just" fontAlgn="base">
              <a:lnSpc>
                <a:spcPct val="115000"/>
              </a:lnSpc>
            </a:pPr>
            <a:r>
              <a:rPr lang="en-GB" err="1"/>
              <a:t>Enne</a:t>
            </a:r>
            <a:r>
              <a:rPr lang="en-GB"/>
              <a:t> </a:t>
            </a:r>
            <a:r>
              <a:rPr lang="en-GB" err="1"/>
              <a:t>küsitlust</a:t>
            </a:r>
            <a:r>
              <a:rPr lang="en-GB"/>
              <a:t> </a:t>
            </a:r>
            <a:r>
              <a:rPr lang="en-GB" err="1"/>
              <a:t>spetsialistidega</a:t>
            </a:r>
            <a:r>
              <a:rPr lang="en-GB"/>
              <a:t> </a:t>
            </a:r>
            <a:r>
              <a:rPr lang="en-GB" err="1"/>
              <a:t>tehtud</a:t>
            </a:r>
            <a:r>
              <a:rPr lang="en-GB"/>
              <a:t> </a:t>
            </a:r>
            <a:r>
              <a:rPr lang="en-GB" b="1" err="1"/>
              <a:t>viie</a:t>
            </a:r>
            <a:r>
              <a:rPr lang="en-GB" b="1"/>
              <a:t> </a:t>
            </a:r>
            <a:r>
              <a:rPr lang="en-GB" b="1" err="1"/>
              <a:t>intervjuu</a:t>
            </a:r>
            <a:r>
              <a:rPr lang="en-GB" b="1"/>
              <a:t> </a:t>
            </a:r>
            <a:r>
              <a:rPr lang="en-GB" b="1" err="1"/>
              <a:t>eesmärk</a:t>
            </a:r>
            <a:r>
              <a:rPr lang="en-GB" b="1"/>
              <a:t> </a:t>
            </a:r>
            <a:r>
              <a:rPr lang="en-GB" err="1"/>
              <a:t>oli</a:t>
            </a:r>
            <a:r>
              <a:rPr lang="en-GB"/>
              <a:t> </a:t>
            </a:r>
            <a:r>
              <a:rPr lang="en-GB" err="1"/>
              <a:t>eelkõige</a:t>
            </a:r>
            <a:r>
              <a:rPr lang="en-GB"/>
              <a:t> </a:t>
            </a:r>
            <a:r>
              <a:rPr lang="en-GB" err="1"/>
              <a:t>saada</a:t>
            </a:r>
            <a:r>
              <a:rPr lang="en-GB"/>
              <a:t> </a:t>
            </a:r>
            <a:r>
              <a:rPr lang="en-GB" err="1"/>
              <a:t>lisainfot</a:t>
            </a:r>
            <a:r>
              <a:rPr lang="en-GB"/>
              <a:t> </a:t>
            </a:r>
            <a:r>
              <a:rPr lang="en-GB" err="1"/>
              <a:t>valdkonna</a:t>
            </a:r>
            <a:r>
              <a:rPr lang="en-GB"/>
              <a:t> </a:t>
            </a:r>
            <a:r>
              <a:rPr lang="en-GB" err="1"/>
              <a:t>kohta</a:t>
            </a:r>
            <a:r>
              <a:rPr lang="en-GB"/>
              <a:t>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koguda</a:t>
            </a:r>
            <a:r>
              <a:rPr lang="en-GB"/>
              <a:t> </a:t>
            </a:r>
            <a:r>
              <a:rPr lang="en-GB" err="1"/>
              <a:t>infot</a:t>
            </a:r>
            <a:r>
              <a:rPr lang="en-GB"/>
              <a:t> </a:t>
            </a:r>
            <a:r>
              <a:rPr lang="en-GB" err="1"/>
              <a:t>tarvitajatega</a:t>
            </a:r>
            <a:r>
              <a:rPr lang="en-GB"/>
              <a:t> </a:t>
            </a:r>
            <a:r>
              <a:rPr lang="en-GB" err="1"/>
              <a:t>tehtava</a:t>
            </a:r>
            <a:r>
              <a:rPr lang="en-GB"/>
              <a:t> </a:t>
            </a:r>
            <a:r>
              <a:rPr lang="en-GB" err="1"/>
              <a:t>intervjuu</a:t>
            </a:r>
            <a:r>
              <a:rPr lang="en-GB"/>
              <a:t> kava </a:t>
            </a:r>
            <a:r>
              <a:rPr lang="en-GB" err="1"/>
              <a:t>koostamiseks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küsitlusankeedi</a:t>
            </a:r>
            <a:r>
              <a:rPr lang="en-GB"/>
              <a:t> </a:t>
            </a:r>
            <a:r>
              <a:rPr lang="en-GB" err="1"/>
              <a:t>koostamiseks</a:t>
            </a:r>
            <a:r>
              <a:rPr lang="en-GB"/>
              <a:t>. </a:t>
            </a:r>
            <a:r>
              <a:rPr lang="en-GB" err="1"/>
              <a:t>Kolm</a:t>
            </a:r>
            <a:r>
              <a:rPr lang="en-GB"/>
              <a:t> </a:t>
            </a:r>
            <a:r>
              <a:rPr lang="en-GB" err="1"/>
              <a:t>küsitletut</a:t>
            </a:r>
            <a:r>
              <a:rPr lang="en-GB"/>
              <a:t> on </a:t>
            </a:r>
            <a:r>
              <a:rPr lang="en-GB" err="1"/>
              <a:t>seotud</a:t>
            </a:r>
            <a:r>
              <a:rPr lang="en-GB"/>
              <a:t> </a:t>
            </a:r>
            <a:r>
              <a:rPr lang="en-GB" err="1"/>
              <a:t>tubaka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nikotiinitoodete</a:t>
            </a:r>
            <a:r>
              <a:rPr lang="en-GB"/>
              <a:t> </a:t>
            </a:r>
            <a:r>
              <a:rPr lang="en-GB" err="1"/>
              <a:t>kasutamise</a:t>
            </a:r>
            <a:r>
              <a:rPr lang="en-GB"/>
              <a:t> </a:t>
            </a:r>
            <a:r>
              <a:rPr lang="en-GB" err="1"/>
              <a:t>ennetamise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vähendamisega</a:t>
            </a:r>
            <a:r>
              <a:rPr lang="en-GB"/>
              <a:t> (</a:t>
            </a:r>
            <a:r>
              <a:rPr lang="en-GB" err="1"/>
              <a:t>Terviseameti</a:t>
            </a:r>
            <a:r>
              <a:rPr lang="en-GB"/>
              <a:t> </a:t>
            </a:r>
            <a:r>
              <a:rPr lang="en-GB" err="1"/>
              <a:t>töötajad</a:t>
            </a:r>
            <a:r>
              <a:rPr lang="en-GB"/>
              <a:t>, </a:t>
            </a:r>
            <a:r>
              <a:rPr lang="en-GB" err="1"/>
              <a:t>tervishoiutöötaja</a:t>
            </a:r>
            <a:r>
              <a:rPr lang="en-GB"/>
              <a:t>)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kaks</a:t>
            </a:r>
            <a:r>
              <a:rPr lang="en-GB"/>
              <a:t> on </a:t>
            </a:r>
            <a:r>
              <a:rPr lang="en-GB" err="1"/>
              <a:t>noortevaldkonna</a:t>
            </a:r>
            <a:r>
              <a:rPr lang="en-GB"/>
              <a:t> </a:t>
            </a:r>
            <a:r>
              <a:rPr lang="en-GB" err="1"/>
              <a:t>töötajad</a:t>
            </a:r>
            <a:r>
              <a:rPr lang="en-GB"/>
              <a:t> (</a:t>
            </a:r>
            <a:r>
              <a:rPr lang="en-GB" err="1"/>
              <a:t>sotsiaalpedagoog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Tugila</a:t>
            </a:r>
            <a:r>
              <a:rPr lang="en-GB"/>
              <a:t> </a:t>
            </a:r>
            <a:r>
              <a:rPr lang="en-GB" err="1"/>
              <a:t>spetsialist</a:t>
            </a:r>
            <a:r>
              <a:rPr lang="en-GB"/>
              <a:t>). </a:t>
            </a:r>
            <a:endParaRPr lang="et-EE"/>
          </a:p>
          <a:p>
            <a:pPr algn="just" fontAlgn="base">
              <a:lnSpc>
                <a:spcPct val="115000"/>
              </a:lnSpc>
            </a:pPr>
            <a:endParaRPr lang="et-EE" b="1"/>
          </a:p>
          <a:p>
            <a:pPr algn="just" fontAlgn="base">
              <a:lnSpc>
                <a:spcPct val="115000"/>
              </a:lnSpc>
            </a:pPr>
            <a:r>
              <a:rPr lang="en-GB" b="1" err="1"/>
              <a:t>Enne</a:t>
            </a:r>
            <a:r>
              <a:rPr lang="en-GB" b="1"/>
              <a:t> </a:t>
            </a:r>
            <a:r>
              <a:rPr lang="en-GB" b="1" err="1"/>
              <a:t>küsitlust</a:t>
            </a:r>
            <a:r>
              <a:rPr lang="en-GB" b="1"/>
              <a:t> 12</a:t>
            </a:r>
            <a:r>
              <a:rPr lang="et-EE" b="1"/>
              <a:t> </a:t>
            </a:r>
            <a:r>
              <a:rPr lang="en-GB" b="1" err="1"/>
              <a:t>tarvitajaga</a:t>
            </a:r>
            <a:r>
              <a:rPr lang="en-GB" b="1"/>
              <a:t> </a:t>
            </a:r>
            <a:r>
              <a:rPr lang="en-GB" b="1" err="1"/>
              <a:t>tehtud</a:t>
            </a:r>
            <a:r>
              <a:rPr lang="en-GB" b="1"/>
              <a:t> </a:t>
            </a:r>
            <a:r>
              <a:rPr lang="en-GB" b="1" err="1"/>
              <a:t>intervjuude</a:t>
            </a:r>
            <a:r>
              <a:rPr lang="en-GB" b="1"/>
              <a:t> </a:t>
            </a:r>
            <a:r>
              <a:rPr lang="en-GB" b="1" err="1"/>
              <a:t>siht</a:t>
            </a:r>
            <a:r>
              <a:rPr lang="en-GB" b="1"/>
              <a:t> </a:t>
            </a:r>
            <a:r>
              <a:rPr lang="en-GB" err="1"/>
              <a:t>oli</a:t>
            </a:r>
            <a:r>
              <a:rPr lang="en-GB"/>
              <a:t> </a:t>
            </a:r>
            <a:r>
              <a:rPr lang="en-GB" err="1"/>
              <a:t>saada</a:t>
            </a:r>
            <a:r>
              <a:rPr lang="en-GB"/>
              <a:t> </a:t>
            </a:r>
            <a:r>
              <a:rPr lang="en-GB" err="1"/>
              <a:t>lisainfot</a:t>
            </a:r>
            <a:r>
              <a:rPr lang="en-GB"/>
              <a:t> </a:t>
            </a:r>
            <a:r>
              <a:rPr lang="en-GB" err="1"/>
              <a:t>valdkonna</a:t>
            </a:r>
            <a:r>
              <a:rPr lang="en-GB"/>
              <a:t> </a:t>
            </a:r>
            <a:r>
              <a:rPr lang="en-GB" err="1"/>
              <a:t>kohta</a:t>
            </a:r>
            <a:r>
              <a:rPr lang="en-GB"/>
              <a:t>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koguda</a:t>
            </a:r>
            <a:r>
              <a:rPr lang="en-GB"/>
              <a:t> </a:t>
            </a:r>
            <a:r>
              <a:rPr lang="en-GB" err="1"/>
              <a:t>infot</a:t>
            </a:r>
            <a:r>
              <a:rPr lang="en-GB"/>
              <a:t> </a:t>
            </a:r>
            <a:r>
              <a:rPr lang="en-GB" err="1"/>
              <a:t>küsitlusankeedi</a:t>
            </a:r>
            <a:r>
              <a:rPr lang="en-GB"/>
              <a:t> </a:t>
            </a:r>
            <a:r>
              <a:rPr lang="en-GB" err="1"/>
              <a:t>täiendamiseks</a:t>
            </a:r>
            <a:r>
              <a:rPr lang="en-GB"/>
              <a:t>. </a:t>
            </a:r>
            <a:r>
              <a:rPr lang="en-GB" err="1"/>
              <a:t>Intervjueeriti</a:t>
            </a:r>
            <a:r>
              <a:rPr lang="en-GB"/>
              <a:t> </a:t>
            </a:r>
            <a:r>
              <a:rPr lang="en-GB" err="1"/>
              <a:t>seitset</a:t>
            </a:r>
            <a:r>
              <a:rPr lang="en-GB"/>
              <a:t> </a:t>
            </a:r>
            <a:r>
              <a:rPr lang="en-GB" err="1"/>
              <a:t>naist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viit</a:t>
            </a:r>
            <a:r>
              <a:rPr lang="en-GB"/>
              <a:t> </a:t>
            </a:r>
            <a:r>
              <a:rPr lang="en-GB" err="1"/>
              <a:t>meest</a:t>
            </a:r>
            <a:r>
              <a:rPr lang="en-GB"/>
              <a:t> </a:t>
            </a:r>
            <a:r>
              <a:rPr lang="en-GB" err="1"/>
              <a:t>vanuses</a:t>
            </a:r>
            <a:r>
              <a:rPr lang="en-GB"/>
              <a:t> 15–38 </a:t>
            </a:r>
            <a:r>
              <a:rPr lang="en-GB" err="1"/>
              <a:t>aastat</a:t>
            </a:r>
            <a:r>
              <a:rPr lang="en-GB"/>
              <a:t> (</a:t>
            </a:r>
            <a:r>
              <a:rPr lang="en-GB" err="1"/>
              <a:t>sh</a:t>
            </a:r>
            <a:r>
              <a:rPr lang="en-GB"/>
              <a:t> </a:t>
            </a:r>
            <a:r>
              <a:rPr lang="en-GB" err="1"/>
              <a:t>üks</a:t>
            </a:r>
            <a:r>
              <a:rPr lang="en-GB"/>
              <a:t> </a:t>
            </a:r>
            <a:r>
              <a:rPr lang="en-GB" err="1"/>
              <a:t>venekeelne</a:t>
            </a:r>
            <a:r>
              <a:rPr lang="en-GB"/>
              <a:t> </a:t>
            </a:r>
            <a:r>
              <a:rPr lang="en-GB" err="1"/>
              <a:t>inimene</a:t>
            </a:r>
            <a:r>
              <a:rPr lang="en-GB"/>
              <a:t>) </a:t>
            </a:r>
            <a:r>
              <a:rPr lang="en-GB" err="1"/>
              <a:t>ning</a:t>
            </a:r>
            <a:r>
              <a:rPr lang="en-GB"/>
              <a:t> </a:t>
            </a:r>
            <a:r>
              <a:rPr lang="en-GB" err="1"/>
              <a:t>peamiselt</a:t>
            </a:r>
            <a:r>
              <a:rPr lang="en-GB"/>
              <a:t> </a:t>
            </a:r>
            <a:r>
              <a:rPr lang="en-GB" err="1"/>
              <a:t>olid</a:t>
            </a:r>
            <a:r>
              <a:rPr lang="en-GB"/>
              <a:t> </a:t>
            </a:r>
            <a:r>
              <a:rPr lang="en-GB" err="1"/>
              <a:t>intervjueeritavad</a:t>
            </a:r>
            <a:r>
              <a:rPr lang="en-GB"/>
              <a:t> </a:t>
            </a:r>
            <a:r>
              <a:rPr lang="en-GB" err="1"/>
              <a:t>pärit</a:t>
            </a:r>
            <a:r>
              <a:rPr lang="en-GB"/>
              <a:t> </a:t>
            </a:r>
            <a:r>
              <a:rPr lang="en-GB" err="1"/>
              <a:t>Tallinnast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Tartust</a:t>
            </a:r>
            <a:r>
              <a:rPr lang="et-EE"/>
              <a:t>.</a:t>
            </a:r>
          </a:p>
          <a:p>
            <a:pPr algn="just" fontAlgn="base">
              <a:lnSpc>
                <a:spcPct val="115000"/>
              </a:lnSpc>
            </a:pPr>
            <a:endParaRPr lang="et-EE"/>
          </a:p>
          <a:p>
            <a:pPr algn="just" fontAlgn="base">
              <a:lnSpc>
                <a:spcPct val="115000"/>
              </a:lnSpc>
            </a:pPr>
            <a:r>
              <a:rPr lang="et-EE" b="1" err="1"/>
              <a:t>Järelintervjuude</a:t>
            </a:r>
            <a:r>
              <a:rPr lang="et-EE" b="1"/>
              <a:t> </a:t>
            </a:r>
            <a:r>
              <a:rPr lang="et-EE" b="0"/>
              <a:t>eesmärgid: tarvitamise uurimine, </a:t>
            </a:r>
            <a:r>
              <a:rPr lang="et-EE" b="0" err="1"/>
              <a:t>persoonade</a:t>
            </a:r>
            <a:r>
              <a:rPr lang="et-EE" b="0"/>
              <a:t> loomine, sekkumiste väljatöötamine. Elanikkonna ja õpilaste küsitluste liidetud andmete põhjal koostati erinevate tunnuste põhjal </a:t>
            </a:r>
            <a:r>
              <a:rPr lang="et-EE" b="1"/>
              <a:t>profiilid ehk klastrid</a:t>
            </a:r>
            <a:r>
              <a:rPr lang="et-EE" b="0"/>
              <a:t>. Intervjuude valimi loomisel ja analüüsis arvestati seda, </a:t>
            </a:r>
            <a:r>
              <a:rPr lang="et-EE" b="1"/>
              <a:t>millisesse profiili kuuluvad vastajad kvantitatiivse analüüsi alusel</a:t>
            </a:r>
            <a:r>
              <a:rPr lang="et-EE" b="0"/>
              <a:t>. Kokku intervjueeriti 16 tarvitajat vanuses 16–34 aastat, neist üheksa olid mehed ja seitse naised ning neli olid venekeelsed. Esindatud olid nii</a:t>
            </a:r>
            <a:r>
              <a:rPr lang="et-EE" b="1"/>
              <a:t> Tallinnast, Tartust, Narvast kui ka mujalt </a:t>
            </a:r>
            <a:r>
              <a:rPr lang="et-EE" b="0"/>
              <a:t>pärit inimesed.</a:t>
            </a:r>
          </a:p>
          <a:p>
            <a:pPr algn="just" fontAlgn="base">
              <a:lnSpc>
                <a:spcPct val="115000"/>
              </a:lnSpc>
            </a:pPr>
            <a:r>
              <a:rPr lang="et-EE" b="0"/>
              <a:t>Poolstruktureeritud intervjuud, 35–75 minutit.</a:t>
            </a:r>
          </a:p>
          <a:p>
            <a:pPr algn="just" fontAlgn="base">
              <a:lnSpc>
                <a:spcPct val="115000"/>
              </a:lnSpc>
            </a:pPr>
            <a:endParaRPr lang="et-EE" b="0"/>
          </a:p>
          <a:p>
            <a:pPr algn="just" fontAlgn="base">
              <a:lnSpc>
                <a:spcPct val="115000"/>
              </a:lnSpc>
            </a:pPr>
            <a:r>
              <a:rPr lang="fi-FI" err="1"/>
              <a:t>Pärast</a:t>
            </a:r>
            <a:r>
              <a:rPr lang="fi-FI"/>
              <a:t> </a:t>
            </a:r>
            <a:r>
              <a:rPr lang="fi-FI" err="1"/>
              <a:t>profiilide</a:t>
            </a:r>
            <a:r>
              <a:rPr lang="fi-FI"/>
              <a:t> </a:t>
            </a:r>
            <a:r>
              <a:rPr lang="fi-FI" err="1"/>
              <a:t>koostamist</a:t>
            </a:r>
            <a:r>
              <a:rPr lang="fi-FI"/>
              <a:t> </a:t>
            </a:r>
            <a:r>
              <a:rPr lang="fi-FI" err="1"/>
              <a:t>korraldati</a:t>
            </a:r>
            <a:r>
              <a:rPr lang="fi-FI"/>
              <a:t> </a:t>
            </a:r>
            <a:r>
              <a:rPr lang="fi-FI" b="1" err="1"/>
              <a:t>sekkumiste</a:t>
            </a:r>
            <a:r>
              <a:rPr lang="fi-FI" b="1"/>
              <a:t> </a:t>
            </a:r>
            <a:r>
              <a:rPr lang="fi-FI" b="1" err="1"/>
              <a:t>koostamise</a:t>
            </a:r>
            <a:r>
              <a:rPr lang="fi-FI" b="1"/>
              <a:t> </a:t>
            </a:r>
            <a:r>
              <a:rPr lang="fi-FI" b="1" err="1"/>
              <a:t>töötuba</a:t>
            </a:r>
            <a:r>
              <a:rPr lang="fi-FI"/>
              <a:t>,</a:t>
            </a:r>
            <a:r>
              <a:rPr lang="et-EE"/>
              <a:t> osales meeskond ja 7 valdkonna eksperti. </a:t>
            </a:r>
            <a:r>
              <a:rPr lang="et-EE" b="1"/>
              <a:t>Eesmärk: </a:t>
            </a:r>
            <a:r>
              <a:rPr lang="et-EE" b="0"/>
              <a:t>luua sekkumismeetmed alt tubaka- ja nikotiinitoodete erineva profiiliga tarvitajatele. Toetuti nügimise (</a:t>
            </a:r>
            <a:r>
              <a:rPr lang="et-EE" b="0" err="1"/>
              <a:t>nudge</a:t>
            </a:r>
            <a:r>
              <a:rPr lang="et-EE" b="0"/>
              <a:t>) teooriale. Arutati meeskondades Eestis ja teistes riikides kasutatud sekkumisi ning sekkumismeetmetele saadi tagasisidet nii välisekspertidelt kui tellijalt.</a:t>
            </a:r>
            <a:endParaRPr lang="et-EE" b="1"/>
          </a:p>
          <a:p>
            <a:pPr algn="just" fontAlgn="base">
              <a:lnSpc>
                <a:spcPct val="115000"/>
              </a:lnSpc>
            </a:pPr>
            <a:endParaRPr lang="et-EE" b="0"/>
          </a:p>
          <a:p>
            <a:pPr algn="just" fontAlgn="base">
              <a:lnSpc>
                <a:spcPct val="115000"/>
              </a:lnSpc>
            </a:pPr>
            <a:endParaRPr lang="en-GB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58906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b="1"/>
              <a:t>Noorte </a:t>
            </a:r>
            <a:r>
              <a:rPr lang="et-EE"/>
              <a:t>lõplikus valimis</a:t>
            </a:r>
            <a:r>
              <a:rPr lang="et-EE" b="1"/>
              <a:t>: 11 eesti, 2 vene õppekeelega </a:t>
            </a:r>
            <a:r>
              <a:rPr lang="et-EE"/>
              <a:t>kooli. Õpilased vastasid </a:t>
            </a:r>
            <a:r>
              <a:rPr lang="et-EE" err="1"/>
              <a:t>veebikeskonnas</a:t>
            </a:r>
            <a:r>
              <a:rPr lang="et-EE"/>
              <a:t> koolitunni ajal, keskmiselt 15 – 20 minutit. Uuringumeeskonna liikmed olid </a:t>
            </a:r>
          </a:p>
          <a:p>
            <a:r>
              <a:rPr lang="et-EE"/>
              <a:t>kohapeal, et tutvustada uuringut, selgitada küsimustiku täitmise reegleid ning tagada vastamise kord ja anonüümsus.</a:t>
            </a:r>
          </a:p>
          <a:p>
            <a:r>
              <a:rPr lang="et-EE" b="1"/>
              <a:t>Valimis </a:t>
            </a:r>
            <a:r>
              <a:rPr lang="et-EE"/>
              <a:t>esindatud kõik</a:t>
            </a:r>
            <a:r>
              <a:rPr lang="et-EE" b="1"/>
              <a:t> 15 maakonda.</a:t>
            </a:r>
          </a:p>
          <a:p>
            <a:r>
              <a:rPr lang="et-EE" b="1"/>
              <a:t>Elanikkonna valimis </a:t>
            </a:r>
            <a:r>
              <a:rPr lang="fi-FI"/>
              <a:t>13,8% </a:t>
            </a:r>
            <a:r>
              <a:rPr lang="fi-FI" err="1"/>
              <a:t>olid</a:t>
            </a:r>
            <a:r>
              <a:rPr lang="fi-FI"/>
              <a:t> </a:t>
            </a:r>
            <a:r>
              <a:rPr lang="fi-FI" err="1"/>
              <a:t>vastamise</a:t>
            </a:r>
            <a:r>
              <a:rPr lang="fi-FI"/>
              <a:t> </a:t>
            </a:r>
            <a:r>
              <a:rPr lang="fi-FI" err="1"/>
              <a:t>ajal</a:t>
            </a:r>
            <a:r>
              <a:rPr lang="fi-FI"/>
              <a:t> 16–24- </a:t>
            </a:r>
            <a:r>
              <a:rPr lang="fi-FI" err="1"/>
              <a:t>aastased</a:t>
            </a:r>
            <a:r>
              <a:rPr lang="fi-FI"/>
              <a:t>, 20,9% </a:t>
            </a:r>
            <a:r>
              <a:rPr lang="fi-FI" err="1"/>
              <a:t>olid</a:t>
            </a:r>
            <a:r>
              <a:rPr lang="fi-FI"/>
              <a:t> 25–34-aastased, 34,1% </a:t>
            </a:r>
            <a:r>
              <a:rPr lang="fi-FI" err="1"/>
              <a:t>olid</a:t>
            </a:r>
            <a:r>
              <a:rPr lang="fi-FI"/>
              <a:t> </a:t>
            </a:r>
            <a:r>
              <a:rPr lang="fi-FI" err="1"/>
              <a:t>vanuses</a:t>
            </a:r>
            <a:r>
              <a:rPr lang="fi-FI"/>
              <a:t> 35–49 </a:t>
            </a:r>
            <a:r>
              <a:rPr lang="fi-FI" err="1"/>
              <a:t>aastat</a:t>
            </a:r>
            <a:r>
              <a:rPr lang="fi-FI"/>
              <a:t> ja 31,2% </a:t>
            </a:r>
            <a:r>
              <a:rPr lang="fi-FI" err="1"/>
              <a:t>olid</a:t>
            </a:r>
            <a:r>
              <a:rPr lang="fi-FI"/>
              <a:t> </a:t>
            </a:r>
            <a:r>
              <a:rPr lang="fi-FI" err="1"/>
              <a:t>vanuses</a:t>
            </a:r>
            <a:r>
              <a:rPr lang="fi-FI"/>
              <a:t> 50–64 </a:t>
            </a:r>
            <a:r>
              <a:rPr lang="fi-FI" err="1"/>
              <a:t>aastat</a:t>
            </a:r>
            <a:r>
              <a:rPr lang="fi-FI"/>
              <a:t>.</a:t>
            </a:r>
            <a:endParaRPr lang="et-EE"/>
          </a:p>
          <a:p>
            <a:r>
              <a:rPr lang="et-EE" b="1"/>
              <a:t>Õpilaste valimis </a:t>
            </a:r>
            <a:r>
              <a:rPr lang="fi-FI"/>
              <a:t>43,5% </a:t>
            </a:r>
            <a:r>
              <a:rPr lang="fi-FI" err="1"/>
              <a:t>olid</a:t>
            </a:r>
            <a:r>
              <a:rPr lang="fi-FI"/>
              <a:t> </a:t>
            </a:r>
            <a:r>
              <a:rPr lang="fi-FI" err="1"/>
              <a:t>vastamise</a:t>
            </a:r>
            <a:r>
              <a:rPr lang="fi-FI"/>
              <a:t> </a:t>
            </a:r>
            <a:r>
              <a:rPr lang="fi-FI" err="1"/>
              <a:t>ajal</a:t>
            </a:r>
            <a:r>
              <a:rPr lang="fi-FI"/>
              <a:t> 11–13-aastased, 38,9% </a:t>
            </a:r>
            <a:r>
              <a:rPr lang="fi-FI" err="1"/>
              <a:t>olid</a:t>
            </a:r>
            <a:r>
              <a:rPr lang="fi-FI"/>
              <a:t> 14–15-aastased ja 17,6% </a:t>
            </a:r>
            <a:r>
              <a:rPr lang="fi-FI" err="1"/>
              <a:t>olid</a:t>
            </a:r>
            <a:r>
              <a:rPr lang="fi-FI"/>
              <a:t> </a:t>
            </a:r>
            <a:r>
              <a:rPr lang="fi-FI" err="1"/>
              <a:t>vanuses</a:t>
            </a:r>
            <a:r>
              <a:rPr lang="fi-FI"/>
              <a:t> 16–19 </a:t>
            </a:r>
            <a:r>
              <a:rPr lang="fi-FI" err="1"/>
              <a:t>aastat</a:t>
            </a:r>
            <a:r>
              <a:rPr lang="fi-FI"/>
              <a:t>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4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Anna-Lisa </a:t>
            </a:r>
            <a:r>
              <a:rPr lang="en-GB" err="1"/>
              <a:t>kirjutas</a:t>
            </a:r>
            <a:r>
              <a:rPr lang="en-GB"/>
              <a:t> </a:t>
            </a:r>
            <a:r>
              <a:rPr lang="en-GB" err="1"/>
              <a:t>selle</a:t>
            </a:r>
            <a:r>
              <a:rPr lang="en-GB"/>
              <a:t> </a:t>
            </a:r>
            <a:r>
              <a:rPr lang="en-GB" err="1"/>
              <a:t>praegu</a:t>
            </a:r>
            <a:r>
              <a:rPr lang="en-GB"/>
              <a:t> </a:t>
            </a:r>
            <a:r>
              <a:rPr lang="en-GB" err="1"/>
              <a:t>juurde</a:t>
            </a:r>
            <a:r>
              <a:rPr lang="en-GB"/>
              <a:t>, </a:t>
            </a:r>
            <a:r>
              <a:rPr lang="en-GB" err="1"/>
              <a:t>sest</a:t>
            </a:r>
            <a:r>
              <a:rPr lang="en-GB"/>
              <a:t> </a:t>
            </a:r>
            <a:r>
              <a:rPr lang="en-GB" err="1"/>
              <a:t>ilmselt</a:t>
            </a:r>
            <a:r>
              <a:rPr lang="en-GB"/>
              <a:t> </a:t>
            </a:r>
            <a:r>
              <a:rPr lang="en-GB" err="1"/>
              <a:t>oleks</a:t>
            </a:r>
            <a:r>
              <a:rPr lang="en-GB"/>
              <a:t> </a:t>
            </a:r>
            <a:r>
              <a:rPr lang="en-GB" err="1"/>
              <a:t>hea</a:t>
            </a:r>
            <a:r>
              <a:rPr lang="en-GB"/>
              <a:t> </a:t>
            </a:r>
            <a:r>
              <a:rPr lang="en-GB" err="1"/>
              <a:t>täpsustada</a:t>
            </a:r>
            <a:r>
              <a:rPr lang="en-GB"/>
              <a:t>, et mis </a:t>
            </a:r>
            <a:r>
              <a:rPr lang="en-GB" err="1"/>
              <a:t>tooteid</a:t>
            </a:r>
            <a:r>
              <a:rPr lang="en-GB"/>
              <a:t> </a:t>
            </a:r>
            <a:r>
              <a:rPr lang="en-GB" err="1"/>
              <a:t>uurisime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mis need on. </a:t>
            </a:r>
            <a:r>
              <a:rPr lang="en-GB" err="1"/>
              <a:t>Tubakavaba</a:t>
            </a:r>
            <a:r>
              <a:rPr lang="en-GB"/>
              <a:t> </a:t>
            </a:r>
            <a:r>
              <a:rPr lang="en-GB" err="1"/>
              <a:t>nikotiinitoodete</a:t>
            </a:r>
            <a:r>
              <a:rPr lang="en-GB"/>
              <a:t> </a:t>
            </a:r>
            <a:r>
              <a:rPr lang="en-GB" err="1"/>
              <a:t>juures</a:t>
            </a:r>
            <a:r>
              <a:rPr lang="en-GB"/>
              <a:t> </a:t>
            </a:r>
            <a:r>
              <a:rPr lang="en-GB" err="1"/>
              <a:t>öelda</a:t>
            </a:r>
            <a:r>
              <a:rPr lang="en-GB"/>
              <a:t>, et </a:t>
            </a:r>
            <a:r>
              <a:rPr lang="en-GB" err="1"/>
              <a:t>neid</a:t>
            </a:r>
            <a:r>
              <a:rPr lang="en-GB"/>
              <a:t> </a:t>
            </a:r>
            <a:r>
              <a:rPr lang="en-GB" err="1"/>
              <a:t>mõistetakse</a:t>
            </a:r>
            <a:r>
              <a:rPr lang="en-GB"/>
              <a:t> </a:t>
            </a:r>
            <a:r>
              <a:rPr lang="en-GB" err="1"/>
              <a:t>kui</a:t>
            </a:r>
            <a:r>
              <a:rPr lang="en-GB"/>
              <a:t> </a:t>
            </a:r>
            <a:r>
              <a:rPr lang="en-GB" err="1"/>
              <a:t>alternatiivseid</a:t>
            </a:r>
            <a:r>
              <a:rPr lang="en-GB"/>
              <a:t> </a:t>
            </a:r>
            <a:r>
              <a:rPr lang="en-GB" err="1"/>
              <a:t>tooteid</a:t>
            </a:r>
            <a:r>
              <a:rPr lang="en-GB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8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572952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/>
              <a:t>Sigaretid – igapäevaselt 19% elanikest ja 2% õpilastest, aga kui lisame ka iganädalased ja igakuised suitsetajad, siis juba 27% elanikest ja 7% õpilastest.</a:t>
            </a:r>
          </a:p>
          <a:p>
            <a:endParaRPr lang="en-EE"/>
          </a:p>
          <a:p>
            <a:r>
              <a:rPr lang="en-EE"/>
              <a:t>E-sigaret – sarnane protsent, kes pole kunagi proovinud, samuti sarnane protsent, kes iga päev suitsetavad: 5 vs 6 ja sama protsent, kes iga nädal: 4 %, iga kuu juba õpilasei tunduvalt rohkem.</a:t>
            </a:r>
          </a:p>
          <a:p>
            <a:endParaRPr lang="en-EE"/>
          </a:p>
          <a:p>
            <a:r>
              <a:rPr lang="en-EE"/>
              <a:t>Nikotiinipatjade kasutus – väga sarnased numbrid elanikkonna ja õpilaste seas. </a:t>
            </a:r>
          </a:p>
          <a:p>
            <a:r>
              <a:rPr lang="en-EE"/>
              <a:t>Kuumutatav tubakas ja vesipiip – ei ole enam noorte seas moes.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9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02201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err="1">
                <a:effectLst/>
                <a:latin typeface="IBMPlexSans"/>
              </a:rPr>
              <a:t>Noorte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jaoks</a:t>
            </a:r>
            <a:r>
              <a:rPr lang="en-GB" sz="1800" b="1">
                <a:effectLst/>
                <a:latin typeface="IBMPlexSans"/>
              </a:rPr>
              <a:t> on </a:t>
            </a:r>
            <a:r>
              <a:rPr lang="en-GB" sz="1800" b="1" err="1">
                <a:effectLst/>
                <a:latin typeface="IBMPlexSans"/>
              </a:rPr>
              <a:t>esimene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kogemus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võrreldes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elanikkonnaga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harvem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ebameeldiv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sagedamini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meeldiv</a:t>
            </a:r>
            <a:r>
              <a:rPr lang="en-GB" sz="1800">
                <a:effectLst/>
                <a:latin typeface="IBMPlexSans"/>
              </a:rPr>
              <a:t>. </a:t>
            </a:r>
            <a:r>
              <a:rPr lang="en-GB" sz="1800" err="1">
                <a:effectLst/>
                <a:latin typeface="IBMPlexSans"/>
              </a:rPr>
              <a:t>Elanikkonna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küsitluses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osalenutest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oli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meeste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vähese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meelekindlusega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vastajate</a:t>
            </a:r>
            <a:r>
              <a:rPr lang="en-GB" sz="1800">
                <a:effectLst/>
                <a:latin typeface="IBMPlexSans"/>
              </a:rPr>
              <a:t> seas </a:t>
            </a:r>
            <a:r>
              <a:rPr lang="en-GB" sz="1800" err="1">
                <a:effectLst/>
                <a:latin typeface="IBMPlexSans"/>
              </a:rPr>
              <a:t>märksa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rohkem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neid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kes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olid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alustanud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tubaka</a:t>
            </a:r>
            <a:r>
              <a:rPr lang="en-GB" sz="1800">
                <a:effectLst/>
                <a:latin typeface="IBMPlexSans"/>
              </a:rPr>
              <a:t>- </a:t>
            </a:r>
            <a:r>
              <a:rPr lang="en-GB" sz="1800" err="1">
                <a:effectLst/>
                <a:latin typeface="IBMPlexSans"/>
              </a:rPr>
              <a:t>või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nikotiinitoodete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tarvitamist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noorelt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hiljemalt</a:t>
            </a:r>
            <a:r>
              <a:rPr lang="en-GB" sz="1800">
                <a:effectLst/>
                <a:latin typeface="IBMPlexSans"/>
              </a:rPr>
              <a:t> 15-aastaselt. </a:t>
            </a:r>
            <a:r>
              <a:rPr lang="en-GB" sz="1800" err="1">
                <a:effectLst/>
                <a:latin typeface="IBMPlexSans"/>
              </a:rPr>
              <a:t>Üks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alaealine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intervjueeritu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selgitas</a:t>
            </a:r>
            <a:r>
              <a:rPr lang="en-GB" sz="1800">
                <a:effectLst/>
                <a:latin typeface="IBMPlexSans"/>
              </a:rPr>
              <a:t>, et </a:t>
            </a:r>
            <a:r>
              <a:rPr lang="en-GB" sz="1800" err="1">
                <a:effectLst/>
                <a:latin typeface="IBMPlexSans"/>
              </a:rPr>
              <a:t>tubaka</a:t>
            </a:r>
            <a:r>
              <a:rPr lang="en-GB" sz="1800">
                <a:effectLst/>
                <a:latin typeface="IBMPlexSans"/>
              </a:rPr>
              <a:t>- </a:t>
            </a:r>
            <a:r>
              <a:rPr lang="en-GB" sz="1800" err="1">
                <a:effectLst/>
                <a:latin typeface="IBMPlexSans"/>
              </a:rPr>
              <a:t>või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nikotiinitoodete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tarvitamisega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ollakse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seltskonnas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harjunud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sest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erinevaid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aineid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tarvitavad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vähesel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või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rohkemal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määral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nad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kõik</a:t>
            </a:r>
            <a:r>
              <a:rPr lang="en-GB" sz="1800">
                <a:effectLst/>
                <a:latin typeface="IBMPlexSans"/>
              </a:rPr>
              <a:t>. Kuna </a:t>
            </a:r>
            <a:r>
              <a:rPr lang="en-GB" sz="1800" err="1">
                <a:effectLst/>
                <a:latin typeface="IBMPlexSans"/>
              </a:rPr>
              <a:t>tegevus</a:t>
            </a:r>
            <a:r>
              <a:rPr lang="en-GB" sz="1800">
                <a:effectLst/>
                <a:latin typeface="IBMPlexSans"/>
              </a:rPr>
              <a:t> on </a:t>
            </a:r>
            <a:r>
              <a:rPr lang="en-GB" sz="1800" err="1">
                <a:effectLst/>
                <a:latin typeface="IBMPlexSans"/>
              </a:rPr>
              <a:t>seltskondlik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siis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pakutakse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neid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nii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ühele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kui</a:t>
            </a:r>
            <a:r>
              <a:rPr lang="en-GB" sz="1800">
                <a:effectLst/>
                <a:latin typeface="IBMPlexSans"/>
              </a:rPr>
              <a:t> ka </a:t>
            </a:r>
            <a:r>
              <a:rPr lang="en-GB" sz="1800" err="1">
                <a:effectLst/>
                <a:latin typeface="IBMPlexSans"/>
              </a:rPr>
              <a:t>teisele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sõbrale</a:t>
            </a:r>
            <a:r>
              <a:rPr lang="en-GB" sz="1800">
                <a:effectLst/>
                <a:latin typeface="IBMPlexSans"/>
              </a:rPr>
              <a:t>, mis </a:t>
            </a:r>
            <a:r>
              <a:rPr lang="en-GB" sz="1800" err="1">
                <a:effectLst/>
                <a:latin typeface="IBMPlexSans"/>
              </a:rPr>
              <a:t>tähendab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õpilastele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toodete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üsna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lihtsat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kättesaadavust</a:t>
            </a:r>
            <a:r>
              <a:rPr lang="en-GB" sz="1800">
                <a:effectLst/>
                <a:latin typeface="IBMPlexSans"/>
              </a:rPr>
              <a:t>. </a:t>
            </a: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10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256826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/>
              <a:t>JÄI SLAIDILT VÄLJA: </a:t>
            </a:r>
            <a:r>
              <a:rPr lang="et-EE" sz="1200" err="1"/>
              <a:t>Elanikkon</a:t>
            </a:r>
            <a:r>
              <a:rPr lang="en-US" sz="1200"/>
              <a:t>d, </a:t>
            </a:r>
            <a:r>
              <a:rPr lang="en-US" sz="1200" err="1"/>
              <a:t>kes</a:t>
            </a:r>
            <a:r>
              <a:rPr lang="en-US" sz="1200"/>
              <a:t> </a:t>
            </a:r>
            <a:r>
              <a:rPr lang="en-US" sz="1200" err="1"/>
              <a:t>rohkem</a:t>
            </a:r>
            <a:r>
              <a:rPr lang="en-US" sz="1200"/>
              <a:t> </a:t>
            </a:r>
            <a:r>
              <a:rPr lang="et-EE" sz="1200">
                <a:ea typeface="+mn-lt"/>
                <a:cs typeface="+mn-lt"/>
              </a:rPr>
              <a:t>kogemusele </a:t>
            </a:r>
            <a:r>
              <a:rPr lang="et-EE" sz="1200"/>
              <a:t>avatumad </a:t>
            </a:r>
            <a:r>
              <a:rPr lang="en-US" sz="1200"/>
              <a:t>→</a:t>
            </a:r>
            <a:r>
              <a:rPr lang="et-EE" sz="1200"/>
              <a:t> </a:t>
            </a:r>
            <a:r>
              <a:rPr lang="et-EE" sz="1200">
                <a:ea typeface="+mn-lt"/>
                <a:cs typeface="+mn-lt"/>
              </a:rPr>
              <a:t>eesmärgiks </a:t>
            </a:r>
            <a:r>
              <a:rPr lang="et-EE" sz="1200"/>
              <a:t>lõbu ja nauding</a:t>
            </a:r>
            <a:endParaRPr lang="en-US"/>
          </a:p>
          <a:p>
            <a:endParaRPr lang="en-US"/>
          </a:p>
          <a:p>
            <a:r>
              <a:rPr lang="en-US" err="1"/>
              <a:t>Õpilased</a:t>
            </a:r>
            <a:r>
              <a:rPr lang="en-US"/>
              <a:t>, </a:t>
            </a:r>
            <a:r>
              <a:rPr lang="en-US" err="1"/>
              <a:t>kes</a:t>
            </a:r>
            <a:r>
              <a:rPr lang="en-US"/>
              <a:t> on </a:t>
            </a:r>
            <a:r>
              <a:rPr lang="en-US" err="1"/>
              <a:t>valinud</a:t>
            </a:r>
            <a:r>
              <a:rPr lang="en-US"/>
              <a:t> </a:t>
            </a:r>
            <a:r>
              <a:rPr lang="en-US" err="1"/>
              <a:t>variandi</a:t>
            </a:r>
            <a:r>
              <a:rPr lang="en-US"/>
              <a:t> „</a:t>
            </a:r>
            <a:r>
              <a:rPr lang="en-US" err="1"/>
              <a:t>muu</a:t>
            </a:r>
            <a:r>
              <a:rPr lang="en-US"/>
              <a:t>“, </a:t>
            </a:r>
            <a:r>
              <a:rPr lang="en-US" err="1"/>
              <a:t>nimetasid</a:t>
            </a:r>
            <a:r>
              <a:rPr lang="en-US"/>
              <a:t> </a:t>
            </a:r>
            <a:r>
              <a:rPr lang="en-US" err="1"/>
              <a:t>põhjusena</a:t>
            </a:r>
            <a:r>
              <a:rPr lang="en-US"/>
              <a:t> </a:t>
            </a:r>
            <a:r>
              <a:rPr lang="en-US" b="1" err="1"/>
              <a:t>sõprade</a:t>
            </a:r>
            <a:r>
              <a:rPr lang="en-US" b="1"/>
              <a:t> </a:t>
            </a:r>
            <a:r>
              <a:rPr lang="en-US" b="1" err="1"/>
              <a:t>survet</a:t>
            </a:r>
            <a:r>
              <a:rPr lang="en-US"/>
              <a:t>, ja </a:t>
            </a:r>
            <a:r>
              <a:rPr lang="en-US" err="1"/>
              <a:t>üks</a:t>
            </a:r>
            <a:r>
              <a:rPr lang="en-US"/>
              <a:t> </a:t>
            </a:r>
            <a:r>
              <a:rPr lang="en-US" err="1"/>
              <a:t>õpilane</a:t>
            </a:r>
            <a:r>
              <a:rPr lang="en-US"/>
              <a:t> </a:t>
            </a:r>
            <a:r>
              <a:rPr lang="en-US" err="1"/>
              <a:t>vastas</a:t>
            </a:r>
            <a:r>
              <a:rPr lang="en-US"/>
              <a:t>, et ema </a:t>
            </a:r>
            <a:r>
              <a:rPr lang="en-US" err="1"/>
              <a:t>pakkus</a:t>
            </a:r>
            <a:r>
              <a:rPr lang="en-US"/>
              <a:t>. </a:t>
            </a:r>
            <a:r>
              <a:rPr lang="en-US" err="1"/>
              <a:t>Veel</a:t>
            </a:r>
            <a:r>
              <a:rPr lang="en-US"/>
              <a:t> </a:t>
            </a:r>
            <a:r>
              <a:rPr lang="en-US" err="1"/>
              <a:t>põhjendati</a:t>
            </a:r>
            <a:r>
              <a:rPr lang="en-US"/>
              <a:t> </a:t>
            </a:r>
            <a:r>
              <a:rPr lang="en-US" err="1"/>
              <a:t>tarvitamist</a:t>
            </a:r>
            <a:r>
              <a:rPr lang="en-US"/>
              <a:t> </a:t>
            </a:r>
            <a:r>
              <a:rPr lang="en-US" err="1"/>
              <a:t>mitmesuguste</a:t>
            </a:r>
            <a:r>
              <a:rPr lang="en-US"/>
              <a:t> </a:t>
            </a:r>
            <a:r>
              <a:rPr lang="en-US" b="1" err="1"/>
              <a:t>psühholoogiliste</a:t>
            </a:r>
            <a:r>
              <a:rPr lang="en-US" b="1"/>
              <a:t> </a:t>
            </a:r>
            <a:r>
              <a:rPr lang="en-US" b="1" err="1"/>
              <a:t>teguritega</a:t>
            </a:r>
            <a:r>
              <a:rPr lang="en-US"/>
              <a:t>, </a:t>
            </a:r>
            <a:r>
              <a:rPr lang="en-US" err="1"/>
              <a:t>nagu</a:t>
            </a:r>
            <a:r>
              <a:rPr lang="en-US"/>
              <a:t> </a:t>
            </a:r>
            <a:r>
              <a:rPr lang="en-US" b="1" err="1"/>
              <a:t>meeleolulangus</a:t>
            </a:r>
            <a:r>
              <a:rPr lang="en-US" b="1"/>
              <a:t>, </a:t>
            </a:r>
            <a:r>
              <a:rPr lang="en-US" b="1" err="1"/>
              <a:t>pereprobleemid</a:t>
            </a:r>
            <a:r>
              <a:rPr lang="en-US" b="1"/>
              <a:t>, stress ja </a:t>
            </a:r>
            <a:r>
              <a:rPr lang="en-US" b="1" err="1"/>
              <a:t>elu</a:t>
            </a:r>
            <a:r>
              <a:rPr lang="en-US" b="1"/>
              <a:t> </a:t>
            </a:r>
            <a:r>
              <a:rPr lang="en-US" b="1" err="1"/>
              <a:t>mõtte</a:t>
            </a:r>
            <a:r>
              <a:rPr lang="en-US" b="1"/>
              <a:t> </a:t>
            </a:r>
            <a:r>
              <a:rPr lang="en-US" b="1" err="1"/>
              <a:t>kadumine</a:t>
            </a:r>
            <a:r>
              <a:rPr lang="en-US"/>
              <a:t>. </a:t>
            </a:r>
            <a:r>
              <a:rPr lang="en-US" err="1"/>
              <a:t>Üks</a:t>
            </a:r>
            <a:r>
              <a:rPr lang="en-US"/>
              <a:t> </a:t>
            </a:r>
            <a:r>
              <a:rPr lang="en-US" err="1"/>
              <a:t>intervjueeritu</a:t>
            </a:r>
            <a:r>
              <a:rPr lang="en-US"/>
              <a:t> </a:t>
            </a:r>
            <a:r>
              <a:rPr lang="en-US" err="1"/>
              <a:t>pidas</a:t>
            </a:r>
            <a:r>
              <a:rPr lang="en-US"/>
              <a:t> </a:t>
            </a:r>
            <a:r>
              <a:rPr lang="en-US" err="1"/>
              <a:t>toodete</a:t>
            </a:r>
            <a:r>
              <a:rPr lang="en-US"/>
              <a:t> </a:t>
            </a:r>
            <a:r>
              <a:rPr lang="en-US" err="1"/>
              <a:t>tarvitamisel</a:t>
            </a:r>
            <a:r>
              <a:rPr lang="en-US"/>
              <a:t> </a:t>
            </a:r>
            <a:r>
              <a:rPr lang="en-US" err="1"/>
              <a:t>vajalikuks</a:t>
            </a:r>
            <a:r>
              <a:rPr lang="en-US"/>
              <a:t> </a:t>
            </a:r>
            <a:r>
              <a:rPr lang="en-US" err="1"/>
              <a:t>lähedase</a:t>
            </a:r>
            <a:r>
              <a:rPr lang="en-US"/>
              <a:t> </a:t>
            </a:r>
            <a:r>
              <a:rPr lang="en-US" err="1"/>
              <a:t>sõbranna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tuttava</a:t>
            </a:r>
            <a:r>
              <a:rPr lang="en-US"/>
              <a:t> </a:t>
            </a:r>
            <a:r>
              <a:rPr lang="en-US" err="1"/>
              <a:t>juuresolekut</a:t>
            </a:r>
            <a:r>
              <a:rPr lang="en-US"/>
              <a:t>, </a:t>
            </a:r>
            <a:r>
              <a:rPr lang="en-US" err="1"/>
              <a:t>sest</a:t>
            </a:r>
            <a:r>
              <a:rPr lang="en-US"/>
              <a:t> see </a:t>
            </a:r>
            <a:r>
              <a:rPr lang="en-US" err="1"/>
              <a:t>annab</a:t>
            </a:r>
            <a:r>
              <a:rPr lang="en-US"/>
              <a:t> </a:t>
            </a:r>
            <a:r>
              <a:rPr lang="en-US" err="1"/>
              <a:t>tarvitamisel</a:t>
            </a:r>
            <a:r>
              <a:rPr lang="en-US"/>
              <a:t> </a:t>
            </a:r>
            <a:r>
              <a:rPr lang="en-US" err="1"/>
              <a:t>turvatunde</a:t>
            </a:r>
            <a:r>
              <a:rPr lang="en-US"/>
              <a:t>.</a:t>
            </a:r>
            <a:endParaRPr lang="et-EE"/>
          </a:p>
          <a:p>
            <a:endParaRPr lang="et-EE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Ülejäänud</a:t>
            </a:r>
            <a:r>
              <a:rPr lang="en-US"/>
              <a:t> </a:t>
            </a:r>
            <a:r>
              <a:rPr lang="en-US" err="1"/>
              <a:t>tarvitamispõhjused</a:t>
            </a:r>
            <a:r>
              <a:rPr lang="en-US"/>
              <a:t>, </a:t>
            </a:r>
            <a:r>
              <a:rPr lang="en-US" err="1"/>
              <a:t>nagu</a:t>
            </a:r>
            <a:r>
              <a:rPr lang="en-US"/>
              <a:t> </a:t>
            </a:r>
            <a:r>
              <a:rPr lang="en-US" err="1"/>
              <a:t>toodete</a:t>
            </a:r>
            <a:r>
              <a:rPr lang="en-US"/>
              <a:t> </a:t>
            </a:r>
            <a:r>
              <a:rPr lang="en-US" err="1"/>
              <a:t>rahustav</a:t>
            </a:r>
            <a:r>
              <a:rPr lang="en-US"/>
              <a:t> </a:t>
            </a:r>
            <a:r>
              <a:rPr lang="en-US" err="1"/>
              <a:t>mõju</a:t>
            </a:r>
            <a:r>
              <a:rPr lang="en-US"/>
              <a:t>, </a:t>
            </a:r>
            <a:r>
              <a:rPr lang="en-US" err="1"/>
              <a:t>igavuse</a:t>
            </a:r>
            <a:r>
              <a:rPr lang="en-US"/>
              <a:t> </a:t>
            </a:r>
            <a:r>
              <a:rPr lang="en-US" err="1"/>
              <a:t>peletamine</a:t>
            </a:r>
            <a:r>
              <a:rPr lang="en-US"/>
              <a:t> ja </a:t>
            </a:r>
            <a:r>
              <a:rPr lang="en-US" err="1"/>
              <a:t>keskendumisvõime</a:t>
            </a:r>
            <a:r>
              <a:rPr lang="en-US"/>
              <a:t> </a:t>
            </a:r>
            <a:r>
              <a:rPr lang="en-US" err="1"/>
              <a:t>parandamine</a:t>
            </a:r>
            <a:r>
              <a:rPr lang="en-US"/>
              <a:t>, on </a:t>
            </a:r>
            <a:r>
              <a:rPr lang="en-US" err="1"/>
              <a:t>nii</a:t>
            </a:r>
            <a:r>
              <a:rPr lang="en-US"/>
              <a:t> </a:t>
            </a:r>
            <a:r>
              <a:rPr lang="en-US" err="1"/>
              <a:t>õpilaste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ka </a:t>
            </a:r>
            <a:r>
              <a:rPr lang="en-US" err="1"/>
              <a:t>elanikkonna</a:t>
            </a:r>
            <a:r>
              <a:rPr lang="en-US"/>
              <a:t> seas </a:t>
            </a:r>
            <a:r>
              <a:rPr lang="en-US" err="1"/>
              <a:t>võrdselt</a:t>
            </a:r>
            <a:r>
              <a:rPr lang="en-US"/>
              <a:t> </a:t>
            </a:r>
            <a:r>
              <a:rPr lang="en-US" err="1"/>
              <a:t>vähe</a:t>
            </a:r>
            <a:r>
              <a:rPr lang="en-US"/>
              <a:t> </a:t>
            </a:r>
            <a:r>
              <a:rPr lang="en-US" err="1"/>
              <a:t>levinud</a:t>
            </a:r>
            <a:r>
              <a:rPr lang="en-US"/>
              <a:t>. </a:t>
            </a:r>
            <a:r>
              <a:rPr lang="en-US" err="1"/>
              <a:t>Intervjueeritud</a:t>
            </a:r>
            <a:r>
              <a:rPr lang="en-US"/>
              <a:t> </a:t>
            </a:r>
            <a:r>
              <a:rPr lang="en-US" err="1"/>
              <a:t>mainisid</a:t>
            </a:r>
            <a:r>
              <a:rPr lang="en-US"/>
              <a:t> </a:t>
            </a:r>
            <a:r>
              <a:rPr lang="en-US" err="1"/>
              <a:t>veel</a:t>
            </a:r>
            <a:r>
              <a:rPr lang="en-US"/>
              <a:t> </a:t>
            </a:r>
            <a:r>
              <a:rPr lang="en-US" err="1"/>
              <a:t>sarnaseid</a:t>
            </a:r>
            <a:r>
              <a:rPr lang="en-US"/>
              <a:t> </a:t>
            </a:r>
            <a:r>
              <a:rPr lang="en-US" err="1"/>
              <a:t>põhjuseid</a:t>
            </a:r>
            <a:r>
              <a:rPr lang="en-US"/>
              <a:t>: </a:t>
            </a:r>
            <a:r>
              <a:rPr lang="en-US" b="1" err="1"/>
              <a:t>grupikuuluvus</a:t>
            </a:r>
            <a:r>
              <a:rPr lang="en-US" b="1"/>
              <a:t>, </a:t>
            </a:r>
            <a:r>
              <a:rPr lang="en-US" b="1" err="1"/>
              <a:t>igavuse</a:t>
            </a:r>
            <a:r>
              <a:rPr lang="en-US" b="1"/>
              <a:t> </a:t>
            </a:r>
            <a:r>
              <a:rPr lang="en-US" b="1" err="1"/>
              <a:t>peletamine</a:t>
            </a:r>
            <a:r>
              <a:rPr lang="en-US" b="1"/>
              <a:t>, </a:t>
            </a:r>
            <a:r>
              <a:rPr lang="en-US" b="1" err="1"/>
              <a:t>huvi</a:t>
            </a:r>
            <a:r>
              <a:rPr lang="en-US" b="1"/>
              <a:t> </a:t>
            </a:r>
            <a:r>
              <a:rPr lang="en-US" b="1" err="1"/>
              <a:t>sigarettide</a:t>
            </a:r>
            <a:r>
              <a:rPr lang="en-US" b="1"/>
              <a:t> </a:t>
            </a:r>
            <a:r>
              <a:rPr lang="en-US" b="1" err="1"/>
              <a:t>vastu</a:t>
            </a:r>
            <a:r>
              <a:rPr lang="en-US" b="1"/>
              <a:t>, </a:t>
            </a:r>
            <a:r>
              <a:rPr lang="en-US" b="1" err="1"/>
              <a:t>sest</a:t>
            </a:r>
            <a:r>
              <a:rPr lang="en-US" b="1"/>
              <a:t> </a:t>
            </a:r>
            <a:r>
              <a:rPr lang="en-US" b="1" err="1"/>
              <a:t>vanemad</a:t>
            </a:r>
            <a:r>
              <a:rPr lang="en-US" b="1"/>
              <a:t> </a:t>
            </a:r>
            <a:r>
              <a:rPr lang="en-US" b="1" err="1"/>
              <a:t>suitsetasid</a:t>
            </a:r>
            <a:r>
              <a:rPr lang="en-US" b="1"/>
              <a:t>, </a:t>
            </a:r>
            <a:r>
              <a:rPr lang="en-US" b="1" err="1"/>
              <a:t>stressi</a:t>
            </a:r>
            <a:r>
              <a:rPr lang="en-US" b="1"/>
              <a:t> </a:t>
            </a:r>
            <a:r>
              <a:rPr lang="en-US" b="1" err="1"/>
              <a:t>maandamine</a:t>
            </a:r>
            <a:r>
              <a:rPr lang="en-US" b="0"/>
              <a:t>, aga ka </a:t>
            </a:r>
            <a:r>
              <a:rPr lang="en-US" b="1" err="1"/>
              <a:t>noorte</a:t>
            </a:r>
            <a:r>
              <a:rPr lang="en-US" b="1"/>
              <a:t> </a:t>
            </a:r>
            <a:r>
              <a:rPr lang="en-US" b="1" err="1"/>
              <a:t>mässumeelsuse</a:t>
            </a:r>
            <a:r>
              <a:rPr lang="en-US" b="1"/>
              <a:t> </a:t>
            </a:r>
            <a:r>
              <a:rPr lang="en-US" b="1" err="1"/>
              <a:t>näitamine</a:t>
            </a:r>
            <a:r>
              <a:rPr lang="en-US"/>
              <a:t>. </a:t>
            </a:r>
            <a:r>
              <a:rPr lang="en-GB" sz="1800" err="1">
                <a:effectLst/>
                <a:latin typeface="IBMPlexSans"/>
              </a:rPr>
              <a:t>Veel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põhjendati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tarvitamist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mitmesuguste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psühholoogiliste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teguritega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nagu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meeleolulangus</a:t>
            </a:r>
            <a:r>
              <a:rPr lang="en-GB" sz="1800" b="1">
                <a:effectLst/>
                <a:latin typeface="IBMPlexSans"/>
              </a:rPr>
              <a:t>, </a:t>
            </a:r>
            <a:r>
              <a:rPr lang="en-GB" sz="1800" b="1" err="1">
                <a:effectLst/>
                <a:latin typeface="IBMPlexSans"/>
              </a:rPr>
              <a:t>pereprobleemid</a:t>
            </a:r>
            <a:r>
              <a:rPr lang="en-GB" sz="1800" b="1">
                <a:effectLst/>
                <a:latin typeface="IBMPlexSans"/>
              </a:rPr>
              <a:t>, stress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elu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mõtte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kadumine</a:t>
            </a:r>
            <a:r>
              <a:rPr lang="en-GB" sz="1800">
                <a:effectLst/>
                <a:latin typeface="IBMPlexSans"/>
              </a:rPr>
              <a:t>. </a:t>
            </a:r>
            <a:r>
              <a:rPr lang="en-GB" sz="1800" err="1">
                <a:effectLst/>
                <a:latin typeface="IBMPlexSans"/>
              </a:rPr>
              <a:t>Üks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intervjueeritu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pidas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toodete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tarvitamisel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vajalikuks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lähedase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sõbranna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või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tuttava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juuresolekut</a:t>
            </a:r>
            <a:r>
              <a:rPr lang="en-GB" sz="1800" b="1">
                <a:effectLst/>
                <a:latin typeface="IBMPlexSans"/>
              </a:rPr>
              <a:t>, </a:t>
            </a:r>
            <a:r>
              <a:rPr lang="en-GB" sz="1800" b="1" err="1">
                <a:effectLst/>
                <a:latin typeface="IBMPlexSans"/>
              </a:rPr>
              <a:t>sest</a:t>
            </a:r>
            <a:r>
              <a:rPr lang="en-GB" sz="1800" b="1">
                <a:effectLst/>
                <a:latin typeface="IBMPlexSans"/>
              </a:rPr>
              <a:t> see </a:t>
            </a:r>
            <a:r>
              <a:rPr lang="en-GB" sz="1800" b="1" err="1">
                <a:effectLst/>
                <a:latin typeface="IBMPlexSans"/>
              </a:rPr>
              <a:t>annab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tarvitamisel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turvatunde</a:t>
            </a:r>
            <a:r>
              <a:rPr lang="en-GB" sz="1800">
                <a:effectLst/>
                <a:latin typeface="IBMPlexSans"/>
              </a:rPr>
              <a:t>. </a:t>
            </a:r>
            <a:endParaRPr lang="en-GB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15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Siin</a:t>
            </a:r>
            <a:r>
              <a:rPr lang="en-US"/>
              <a:t> </a:t>
            </a:r>
            <a:r>
              <a:rPr lang="en-US" err="1"/>
              <a:t>tähele</a:t>
            </a:r>
            <a:r>
              <a:rPr lang="en-US"/>
              <a:t> panna, et </a:t>
            </a:r>
            <a:r>
              <a:rPr lang="en-US" err="1"/>
              <a:t>eelistatavad</a:t>
            </a:r>
            <a:r>
              <a:rPr lang="en-US"/>
              <a:t> tooted on </a:t>
            </a:r>
            <a:r>
              <a:rPr lang="en-US" err="1"/>
              <a:t>välja</a:t>
            </a:r>
            <a:r>
              <a:rPr lang="en-US"/>
              <a:t> toodud </a:t>
            </a:r>
            <a:r>
              <a:rPr lang="en-US" err="1"/>
              <a:t>sel</a:t>
            </a:r>
            <a:r>
              <a:rPr lang="en-US"/>
              <a:t> </a:t>
            </a:r>
            <a:r>
              <a:rPr lang="en-US" err="1"/>
              <a:t>juhul</a:t>
            </a:r>
            <a:r>
              <a:rPr lang="en-US"/>
              <a:t>,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tarvitatakse</a:t>
            </a:r>
            <a:r>
              <a:rPr lang="en-US"/>
              <a:t> </a:t>
            </a:r>
            <a:r>
              <a:rPr lang="en-US" err="1"/>
              <a:t>või</a:t>
            </a:r>
            <a:r>
              <a:rPr lang="en-US"/>
              <a:t> on </a:t>
            </a:r>
            <a:r>
              <a:rPr lang="en-US" err="1"/>
              <a:t>tarvitatud</a:t>
            </a:r>
            <a:r>
              <a:rPr lang="en-US"/>
              <a:t> </a:t>
            </a:r>
            <a:r>
              <a:rPr lang="en-US" err="1"/>
              <a:t>rohkem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ühte</a:t>
            </a:r>
            <a:r>
              <a:rPr lang="en-US"/>
              <a:t> </a:t>
            </a:r>
            <a:r>
              <a:rPr lang="en-US" err="1"/>
              <a:t>toodet</a:t>
            </a:r>
            <a:endParaRPr lang="en-US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23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err="1">
                <a:effectLst/>
                <a:latin typeface="IBMPlexSans"/>
              </a:rPr>
              <a:t>Märkimisväärne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erinevus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tubaka</a:t>
            </a:r>
            <a:r>
              <a:rPr lang="en-GB" sz="1800">
                <a:effectLst/>
                <a:latin typeface="IBMPlexSans"/>
              </a:rPr>
              <a:t>- </a:t>
            </a:r>
            <a:r>
              <a:rPr lang="en-GB" sz="1800" err="1">
                <a:effectLst/>
                <a:latin typeface="IBMPlexSans"/>
              </a:rPr>
              <a:t>ja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nikotiinitoodete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kohta</a:t>
            </a:r>
            <a:r>
              <a:rPr lang="en-GB" sz="1800">
                <a:effectLst/>
                <a:latin typeface="IBMPlexSans"/>
              </a:rPr>
              <a:t> info </a:t>
            </a:r>
            <a:r>
              <a:rPr lang="en-GB" sz="1800" err="1">
                <a:effectLst/>
                <a:latin typeface="IBMPlexSans"/>
              </a:rPr>
              <a:t>saamisel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õpilaste</a:t>
            </a:r>
            <a:r>
              <a:rPr lang="en-GB" sz="1800">
                <a:effectLst/>
                <a:latin typeface="IBMPlexSans"/>
              </a:rPr>
              <a:t> seas </a:t>
            </a:r>
            <a:r>
              <a:rPr lang="en-GB" sz="1800" err="1">
                <a:effectLst/>
                <a:latin typeface="IBMPlexSans"/>
              </a:rPr>
              <a:t>ilmneb</a:t>
            </a:r>
            <a:r>
              <a:rPr lang="en-GB" sz="1800">
                <a:effectLst/>
                <a:latin typeface="IBMPlexSans"/>
              </a:rPr>
              <a:t> </a:t>
            </a:r>
            <a:endParaRPr lang="en-GB"/>
          </a:p>
          <a:p>
            <a:r>
              <a:rPr lang="en-GB" sz="1800" b="1" err="1">
                <a:effectLst/>
                <a:latin typeface="IBMPlexSans"/>
              </a:rPr>
              <a:t>meediast</a:t>
            </a:r>
            <a:r>
              <a:rPr lang="en-GB" sz="1800" b="1">
                <a:effectLst/>
                <a:latin typeface="IBMPlexSans"/>
              </a:rPr>
              <a:t>, </a:t>
            </a:r>
            <a:r>
              <a:rPr lang="en-GB" sz="1800" b="1" err="1">
                <a:effectLst/>
                <a:latin typeface="IBMPlexSans"/>
              </a:rPr>
              <a:t>sotsiaalmeediast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ning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tubaka</a:t>
            </a:r>
            <a:r>
              <a:rPr lang="en-GB" sz="1800" b="1">
                <a:effectLst/>
                <a:latin typeface="IBMPlexSans"/>
              </a:rPr>
              <a:t>-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nikotiinitoodete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müüja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uudiskirjast</a:t>
            </a:r>
            <a:r>
              <a:rPr lang="en-GB" sz="1800" b="1">
                <a:effectLst/>
                <a:latin typeface="IBMPlexSans"/>
              </a:rPr>
              <a:t> info </a:t>
            </a:r>
            <a:r>
              <a:rPr lang="en-GB" sz="1800" b="1" err="1">
                <a:effectLst/>
                <a:latin typeface="IBMPlexSans"/>
              </a:rPr>
              <a:t>saamisel</a:t>
            </a:r>
            <a:r>
              <a:rPr lang="en-GB" sz="1800" b="1">
                <a:effectLst/>
                <a:latin typeface="IBMPlexSans"/>
              </a:rPr>
              <a:t>: </a:t>
            </a:r>
            <a:r>
              <a:rPr lang="en-GB" sz="1800" err="1">
                <a:effectLst/>
                <a:latin typeface="IBMPlexSans"/>
              </a:rPr>
              <a:t>neist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saab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kõige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rohkem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infot</a:t>
            </a:r>
            <a:r>
              <a:rPr lang="en-GB" sz="1800" b="1">
                <a:effectLst/>
                <a:latin typeface="IBMPlexSans"/>
              </a:rPr>
              <a:t> 14–15-aastane, </a:t>
            </a:r>
            <a:r>
              <a:rPr lang="en-GB" sz="1800" b="1" err="1">
                <a:effectLst/>
                <a:latin typeface="IBMPlexSans"/>
              </a:rPr>
              <a:t>st</a:t>
            </a:r>
            <a:r>
              <a:rPr lang="en-GB" sz="1800" b="1">
                <a:effectLst/>
                <a:latin typeface="IBMPlexSans"/>
              </a:rPr>
              <a:t> 7.–8. </a:t>
            </a:r>
            <a:r>
              <a:rPr lang="en-GB" sz="1800" b="1" err="1">
                <a:effectLst/>
                <a:latin typeface="IBMPlexSans"/>
              </a:rPr>
              <a:t>klassi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õpilane</a:t>
            </a:r>
            <a:r>
              <a:rPr lang="en-GB" sz="1800">
                <a:effectLst/>
                <a:latin typeface="IBMPlexSans"/>
              </a:rPr>
              <a:t>. 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18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719437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GB" err="1"/>
              <a:t>Taustaks</a:t>
            </a:r>
            <a:r>
              <a:rPr lang="en-GB"/>
              <a:t>: </a:t>
            </a:r>
            <a:r>
              <a:rPr lang="en-GB" err="1"/>
              <a:t>Ümbritsevate</a:t>
            </a:r>
            <a:r>
              <a:rPr lang="en-GB"/>
              <a:t> </a:t>
            </a:r>
            <a:r>
              <a:rPr lang="en-GB" err="1"/>
              <a:t>tarvitamine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suhtumine</a:t>
            </a:r>
            <a:r>
              <a:rPr lang="en-GB"/>
              <a:t> </a:t>
            </a:r>
            <a:r>
              <a:rPr lang="en-GB" err="1"/>
              <a:t>tarvitamisse</a:t>
            </a:r>
            <a:endParaRPr lang="en-GB"/>
          </a:p>
          <a:p>
            <a:pPr marL="0" indent="0" algn="just">
              <a:buFont typeface="Arial" panose="020B0604020202020204" pitchFamily="34" charset="0"/>
              <a:buNone/>
            </a:pPr>
            <a:endParaRPr lang="en-GB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err="1"/>
              <a:t>Vanemate</a:t>
            </a:r>
            <a:r>
              <a:rPr lang="en-GB"/>
              <a:t> </a:t>
            </a:r>
            <a:r>
              <a:rPr lang="en-GB" err="1"/>
              <a:t>suhtumise</a:t>
            </a:r>
            <a:r>
              <a:rPr lang="en-GB"/>
              <a:t> </a:t>
            </a:r>
            <a:r>
              <a:rPr lang="en-GB" err="1"/>
              <a:t>jooonisel</a:t>
            </a:r>
            <a:r>
              <a:rPr lang="en-GB"/>
              <a:t> on </a:t>
            </a:r>
            <a:r>
              <a:rPr lang="en-GB" err="1"/>
              <a:t>ainult</a:t>
            </a:r>
            <a:r>
              <a:rPr lang="en-GB"/>
              <a:t> </a:t>
            </a:r>
            <a:r>
              <a:rPr lang="en-GB" err="1"/>
              <a:t>noorte</a:t>
            </a:r>
            <a:r>
              <a:rPr lang="en-GB"/>
              <a:t> </a:t>
            </a:r>
            <a:r>
              <a:rPr lang="en-GB" err="1"/>
              <a:t>vastused</a:t>
            </a:r>
            <a:r>
              <a:rPr lang="en-GB"/>
              <a:t>;  </a:t>
            </a:r>
            <a:r>
              <a:rPr lang="en-GB" err="1"/>
              <a:t>sõprade</a:t>
            </a:r>
            <a:r>
              <a:rPr lang="en-GB"/>
              <a:t> </a:t>
            </a:r>
            <a:r>
              <a:rPr lang="en-GB" err="1"/>
              <a:t>puhul</a:t>
            </a:r>
            <a:r>
              <a:rPr lang="en-GB"/>
              <a:t> </a:t>
            </a:r>
            <a:r>
              <a:rPr lang="en-GB" err="1"/>
              <a:t>mõlemad</a:t>
            </a:r>
            <a:r>
              <a:rPr lang="en-GB"/>
              <a:t> </a:t>
            </a:r>
            <a:r>
              <a:rPr lang="en-GB" err="1"/>
              <a:t>grupid</a:t>
            </a:r>
            <a:r>
              <a:rPr lang="en-GB"/>
              <a:t> -- </a:t>
            </a:r>
            <a:r>
              <a:rPr lang="en-GB" err="1"/>
              <a:t>tulemused</a:t>
            </a:r>
            <a:r>
              <a:rPr lang="en-GB"/>
              <a:t> </a:t>
            </a:r>
            <a:r>
              <a:rPr lang="en-GB" err="1"/>
              <a:t>pigem</a:t>
            </a:r>
            <a:r>
              <a:rPr lang="en-GB"/>
              <a:t> </a:t>
            </a:r>
            <a:r>
              <a:rPr lang="en-GB" err="1"/>
              <a:t>sarnased</a:t>
            </a:r>
            <a:r>
              <a:rPr lang="en-GB"/>
              <a:t>. </a:t>
            </a:r>
            <a:r>
              <a:rPr lang="en-GB" err="1"/>
              <a:t>Õpilaste</a:t>
            </a:r>
            <a:r>
              <a:rPr lang="en-GB"/>
              <a:t> </a:t>
            </a:r>
            <a:r>
              <a:rPr lang="en-GB" err="1"/>
              <a:t>puhul</a:t>
            </a:r>
            <a:r>
              <a:rPr lang="en-GB"/>
              <a:t> on </a:t>
            </a:r>
            <a:r>
              <a:rPr lang="en-GB" err="1"/>
              <a:t>radikaalselt</a:t>
            </a:r>
            <a:r>
              <a:rPr lang="en-GB"/>
              <a:t> </a:t>
            </a:r>
            <a:r>
              <a:rPr lang="en-GB" err="1"/>
              <a:t>suurem</a:t>
            </a:r>
            <a:r>
              <a:rPr lang="en-GB"/>
              <a:t> </a:t>
            </a:r>
            <a:r>
              <a:rPr lang="en-GB" err="1"/>
              <a:t>peamiselt</a:t>
            </a:r>
            <a:r>
              <a:rPr lang="en-GB"/>
              <a:t> see </a:t>
            </a:r>
            <a:r>
              <a:rPr lang="en-GB" err="1"/>
              <a:t>näitaja</a:t>
            </a:r>
            <a:r>
              <a:rPr lang="en-GB"/>
              <a:t>, </a:t>
            </a:r>
            <a:r>
              <a:rPr lang="en-GB" err="1"/>
              <a:t>kui</a:t>
            </a:r>
            <a:r>
              <a:rPr lang="en-GB"/>
              <a:t> </a:t>
            </a:r>
            <a:r>
              <a:rPr lang="en-GB" err="1"/>
              <a:t>palju</a:t>
            </a:r>
            <a:r>
              <a:rPr lang="en-GB"/>
              <a:t> on </a:t>
            </a:r>
            <a:r>
              <a:rPr lang="en-GB" err="1"/>
              <a:t>sõbrad</a:t>
            </a:r>
            <a:r>
              <a:rPr lang="en-GB"/>
              <a:t> </a:t>
            </a:r>
            <a:r>
              <a:rPr lang="en-GB" err="1"/>
              <a:t>pakkunud</a:t>
            </a:r>
            <a:r>
              <a:rPr lang="en-GB"/>
              <a:t> </a:t>
            </a:r>
            <a:r>
              <a:rPr lang="en-GB" err="1"/>
              <a:t>vähem</a:t>
            </a:r>
            <a:r>
              <a:rPr lang="en-GB"/>
              <a:t> </a:t>
            </a:r>
            <a:r>
              <a:rPr lang="en-GB" err="1"/>
              <a:t>kahjulikku</a:t>
            </a:r>
            <a:r>
              <a:rPr lang="en-GB"/>
              <a:t> </a:t>
            </a:r>
            <a:r>
              <a:rPr lang="en-GB" err="1"/>
              <a:t>toodet</a:t>
            </a:r>
            <a:r>
              <a:rPr lang="en-GB"/>
              <a:t>;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arusaadavalt</a:t>
            </a:r>
            <a:r>
              <a:rPr lang="en-GB"/>
              <a:t> ka see, </a:t>
            </a:r>
            <a:r>
              <a:rPr lang="en-GB" err="1"/>
              <a:t>kui</a:t>
            </a:r>
            <a:r>
              <a:rPr lang="en-GB"/>
              <a:t> </a:t>
            </a:r>
            <a:r>
              <a:rPr lang="en-GB" err="1"/>
              <a:t>palju</a:t>
            </a:r>
            <a:r>
              <a:rPr lang="en-GB"/>
              <a:t> </a:t>
            </a:r>
            <a:r>
              <a:rPr lang="en-GB" err="1"/>
              <a:t>sõbrad</a:t>
            </a:r>
            <a:r>
              <a:rPr lang="en-GB"/>
              <a:t> on </a:t>
            </a:r>
            <a:r>
              <a:rPr lang="en-GB" err="1"/>
              <a:t>julgustanud</a:t>
            </a:r>
            <a:r>
              <a:rPr lang="en-GB"/>
              <a:t> </a:t>
            </a:r>
            <a:r>
              <a:rPr lang="en-GB" err="1"/>
              <a:t>tarvitama</a:t>
            </a:r>
            <a:r>
              <a:rPr lang="en-GB"/>
              <a:t>. </a:t>
            </a:r>
            <a:r>
              <a:rPr lang="en-GB" err="1"/>
              <a:t>Ometi</a:t>
            </a:r>
            <a:r>
              <a:rPr lang="en-GB"/>
              <a:t> on ka 8% </a:t>
            </a:r>
            <a:r>
              <a:rPr lang="en-GB" err="1"/>
              <a:t>noori</a:t>
            </a:r>
            <a:r>
              <a:rPr lang="en-GB"/>
              <a:t>, </a:t>
            </a:r>
            <a:r>
              <a:rPr lang="en-GB" err="1"/>
              <a:t>kelle</a:t>
            </a:r>
            <a:r>
              <a:rPr lang="en-GB"/>
              <a:t> </a:t>
            </a:r>
            <a:r>
              <a:rPr lang="en-GB" err="1"/>
              <a:t>puhul</a:t>
            </a:r>
            <a:r>
              <a:rPr lang="en-GB"/>
              <a:t> </a:t>
            </a:r>
            <a:r>
              <a:rPr lang="en-GB" err="1"/>
              <a:t>sõbrad</a:t>
            </a:r>
            <a:r>
              <a:rPr lang="en-GB"/>
              <a:t> on </a:t>
            </a:r>
            <a:r>
              <a:rPr lang="en-GB" err="1"/>
              <a:t>keelanud</a:t>
            </a:r>
            <a:r>
              <a:rPr lang="en-GB"/>
              <a:t> </a:t>
            </a:r>
            <a:r>
              <a:rPr lang="en-GB" err="1"/>
              <a:t>või</a:t>
            </a:r>
            <a:r>
              <a:rPr lang="en-GB"/>
              <a:t> </a:t>
            </a:r>
            <a:r>
              <a:rPr lang="en-GB" err="1"/>
              <a:t>takistanud</a:t>
            </a:r>
            <a:r>
              <a:rPr lang="en-GB"/>
              <a:t> </a:t>
            </a:r>
            <a:r>
              <a:rPr lang="en-GB" err="1"/>
              <a:t>tarvitamist</a:t>
            </a:r>
            <a:r>
              <a:rPr lang="en-GB"/>
              <a:t> (</a:t>
            </a:r>
            <a:r>
              <a:rPr lang="en-GB" err="1"/>
              <a:t>täiskasvanute</a:t>
            </a:r>
            <a:r>
              <a:rPr lang="en-GB"/>
              <a:t> </a:t>
            </a:r>
            <a:r>
              <a:rPr lang="en-GB" err="1"/>
              <a:t>puhul</a:t>
            </a:r>
            <a:r>
              <a:rPr lang="en-GB"/>
              <a:t> </a:t>
            </a:r>
            <a:r>
              <a:rPr lang="en-GB" err="1"/>
              <a:t>vaid</a:t>
            </a:r>
            <a:r>
              <a:rPr lang="en-GB"/>
              <a:t> 3%).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60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Tavaline</a:t>
            </a:r>
            <a:r>
              <a:rPr lang="en-US"/>
              <a:t> </a:t>
            </a:r>
            <a:r>
              <a:rPr lang="en-US" err="1"/>
              <a:t>sigaret</a:t>
            </a:r>
            <a:r>
              <a:rPr lang="en-US"/>
              <a:t> </a:t>
            </a:r>
            <a:r>
              <a:rPr lang="en-US" err="1"/>
              <a:t>häirib</a:t>
            </a:r>
            <a:r>
              <a:rPr lang="en-US"/>
              <a:t> </a:t>
            </a:r>
            <a:r>
              <a:rPr lang="en-US" err="1"/>
              <a:t>kaht</a:t>
            </a:r>
            <a:r>
              <a:rPr lang="en-US"/>
              <a:t> </a:t>
            </a:r>
            <a:r>
              <a:rPr lang="en-US" err="1"/>
              <a:t>kolmandikku</a:t>
            </a:r>
            <a:r>
              <a:rPr lang="en-US"/>
              <a:t> </a:t>
            </a:r>
            <a:r>
              <a:rPr lang="en-US" err="1"/>
              <a:t>inimestest</a:t>
            </a:r>
            <a:r>
              <a:rPr lang="en-US"/>
              <a:t> – </a:t>
            </a:r>
            <a:r>
              <a:rPr lang="en-US" err="1"/>
              <a:t>seda</a:t>
            </a:r>
            <a:r>
              <a:rPr lang="en-US"/>
              <a:t> </a:t>
            </a:r>
            <a:r>
              <a:rPr lang="en-US" err="1"/>
              <a:t>nii</a:t>
            </a:r>
            <a:r>
              <a:rPr lang="en-US"/>
              <a:t> </a:t>
            </a:r>
            <a:r>
              <a:rPr lang="en-US" err="1"/>
              <a:t>täiskasvanute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puhul</a:t>
            </a:r>
            <a:r>
              <a:rPr lang="en-US"/>
              <a:t>-</a:t>
            </a:r>
          </a:p>
          <a:p>
            <a:r>
              <a:rPr lang="en-US"/>
              <a:t>E-</a:t>
            </a:r>
            <a:r>
              <a:rPr lang="en-US" err="1"/>
              <a:t>sigaret</a:t>
            </a:r>
            <a:r>
              <a:rPr lang="en-US"/>
              <a:t> </a:t>
            </a:r>
            <a:r>
              <a:rPr lang="en-US" err="1"/>
              <a:t>härib</a:t>
            </a:r>
            <a:r>
              <a:rPr lang="en-US"/>
              <a:t> </a:t>
            </a:r>
            <a:r>
              <a:rPr lang="en-US" err="1"/>
              <a:t>noori</a:t>
            </a:r>
            <a:r>
              <a:rPr lang="en-US"/>
              <a:t> </a:t>
            </a:r>
            <a:r>
              <a:rPr lang="en-US" err="1"/>
              <a:t>veidi</a:t>
            </a:r>
            <a:r>
              <a:rPr lang="en-US"/>
              <a:t> </a:t>
            </a:r>
            <a:r>
              <a:rPr lang="en-US" err="1"/>
              <a:t>vähem</a:t>
            </a:r>
            <a:r>
              <a:rPr lang="en-US"/>
              <a:t>, 56%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häiri</a:t>
            </a:r>
            <a:r>
              <a:rPr lang="en-US"/>
              <a:t> e-</a:t>
            </a:r>
            <a:r>
              <a:rPr lang="en-US" err="1"/>
              <a:t>siagreti</a:t>
            </a:r>
            <a:r>
              <a:rPr lang="en-US"/>
              <a:t> </a:t>
            </a:r>
            <a:r>
              <a:rPr lang="en-US" err="1"/>
              <a:t>suitsetamine</a:t>
            </a:r>
            <a:r>
              <a:rPr lang="en-US"/>
              <a:t> (</a:t>
            </a:r>
            <a:r>
              <a:rPr lang="en-US" err="1"/>
              <a:t>elanikkonna</a:t>
            </a:r>
            <a:r>
              <a:rPr lang="en-US"/>
              <a:t> </a:t>
            </a:r>
            <a:r>
              <a:rPr lang="en-US" err="1"/>
              <a:t>puhul</a:t>
            </a:r>
            <a:r>
              <a:rPr lang="en-US"/>
              <a:t> 50%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häiri</a:t>
            </a:r>
            <a:r>
              <a:rPr lang="en-US"/>
              <a:t>).</a:t>
            </a:r>
          </a:p>
          <a:p>
            <a:endParaRPr lang="en-US"/>
          </a:p>
          <a:p>
            <a:r>
              <a:rPr lang="en-US" err="1"/>
              <a:t>Väitega</a:t>
            </a:r>
            <a:r>
              <a:rPr lang="en-US"/>
              <a:t>, et </a:t>
            </a:r>
            <a:r>
              <a:rPr lang="en-US" err="1"/>
              <a:t>nikotiinipatjade</a:t>
            </a:r>
            <a:r>
              <a:rPr lang="en-US"/>
              <a:t> </a:t>
            </a:r>
            <a:r>
              <a:rPr lang="en-US" err="1"/>
              <a:t>tarvitamine</a:t>
            </a:r>
            <a:r>
              <a:rPr lang="en-US"/>
              <a:t> on </a:t>
            </a:r>
            <a:r>
              <a:rPr lang="en-US" err="1"/>
              <a:t>halb</a:t>
            </a:r>
            <a:r>
              <a:rPr lang="en-US"/>
              <a:t> </a:t>
            </a:r>
            <a:r>
              <a:rPr lang="en-US" err="1"/>
              <a:t>harjumus</a:t>
            </a:r>
            <a:r>
              <a:rPr lang="en-US"/>
              <a:t> ja </a:t>
            </a:r>
            <a:r>
              <a:rPr lang="en-US" err="1"/>
              <a:t>tekitab</a:t>
            </a:r>
            <a:r>
              <a:rPr lang="en-US"/>
              <a:t> </a:t>
            </a:r>
            <a:r>
              <a:rPr lang="en-US" err="1"/>
              <a:t>sõltuvust</a:t>
            </a:r>
            <a:r>
              <a:rPr lang="en-US"/>
              <a:t>, on nõus76% </a:t>
            </a:r>
            <a:r>
              <a:rPr lang="en-US" err="1"/>
              <a:t>täiskasvanutest</a:t>
            </a:r>
            <a:r>
              <a:rPr lang="en-US"/>
              <a:t> ja 83% </a:t>
            </a:r>
            <a:r>
              <a:rPr lang="en-US" err="1"/>
              <a:t>noortest</a:t>
            </a:r>
            <a:r>
              <a:rPr lang="en-US"/>
              <a:t> – </a:t>
            </a:r>
            <a:r>
              <a:rPr lang="en-US" err="1"/>
              <a:t>nii</a:t>
            </a:r>
            <a:r>
              <a:rPr lang="en-US"/>
              <a:t> et </a:t>
            </a:r>
            <a:r>
              <a:rPr lang="en-US" err="1"/>
              <a:t>noorte</a:t>
            </a:r>
            <a:r>
              <a:rPr lang="en-US"/>
              <a:t> </a:t>
            </a:r>
            <a:r>
              <a:rPr lang="en-US" err="1"/>
              <a:t>teadlikkus</a:t>
            </a:r>
            <a:r>
              <a:rPr lang="en-US"/>
              <a:t> on </a:t>
            </a:r>
            <a:r>
              <a:rPr lang="en-US" err="1"/>
              <a:t>siin</a:t>
            </a:r>
            <a:r>
              <a:rPr lang="en-US"/>
              <a:t> </a:t>
            </a:r>
            <a:r>
              <a:rPr lang="en-US" err="1"/>
              <a:t>isegi</a:t>
            </a:r>
            <a:r>
              <a:rPr lang="en-US"/>
              <a:t> </a:t>
            </a:r>
            <a:r>
              <a:rPr lang="en-US" err="1"/>
              <a:t>kõrgem</a:t>
            </a:r>
            <a:r>
              <a:rPr lang="en-US"/>
              <a:t>. </a:t>
            </a:r>
            <a:r>
              <a:rPr lang="en-US" err="1"/>
              <a:t>Muide</a:t>
            </a:r>
            <a:r>
              <a:rPr lang="en-US"/>
              <a:t>, </a:t>
            </a:r>
            <a:r>
              <a:rPr lang="en-US" err="1"/>
              <a:t>nad</a:t>
            </a:r>
            <a:r>
              <a:rPr lang="en-US"/>
              <a:t> </a:t>
            </a:r>
            <a:r>
              <a:rPr lang="en-US" err="1"/>
              <a:t>teavad</a:t>
            </a:r>
            <a:r>
              <a:rPr lang="en-US"/>
              <a:t> ka </a:t>
            </a:r>
            <a:r>
              <a:rPr lang="en-US" err="1"/>
              <a:t>väga</a:t>
            </a:r>
            <a:r>
              <a:rPr lang="en-US"/>
              <a:t> </a:t>
            </a:r>
            <a:r>
              <a:rPr lang="en-US" err="1"/>
              <a:t>hästi</a:t>
            </a:r>
            <a:r>
              <a:rPr lang="en-US"/>
              <a:t>,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kangeid</a:t>
            </a:r>
            <a:r>
              <a:rPr lang="en-US"/>
              <a:t> </a:t>
            </a:r>
            <a:r>
              <a:rPr lang="en-US" err="1"/>
              <a:t>tooteid</a:t>
            </a:r>
            <a:r>
              <a:rPr lang="en-US"/>
              <a:t> </a:t>
            </a:r>
            <a:r>
              <a:rPr lang="en-US" err="1"/>
              <a:t>nad</a:t>
            </a:r>
            <a:r>
              <a:rPr lang="en-US"/>
              <a:t> </a:t>
            </a:r>
            <a:r>
              <a:rPr lang="en-US" err="1"/>
              <a:t>tarvitavad</a:t>
            </a:r>
            <a:r>
              <a:rPr lang="en-US"/>
              <a:t>, </a:t>
            </a:r>
            <a:r>
              <a:rPr lang="en-US" err="1"/>
              <a:t>paremini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täiskasvanud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err="1"/>
              <a:t>Samuti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ole </a:t>
            </a:r>
            <a:r>
              <a:rPr lang="en-US" err="1"/>
              <a:t>noored</a:t>
            </a:r>
            <a:r>
              <a:rPr lang="en-US"/>
              <a:t> </a:t>
            </a:r>
            <a:r>
              <a:rPr lang="en-US" err="1"/>
              <a:t>suuggi</a:t>
            </a:r>
            <a:r>
              <a:rPr lang="en-US"/>
              <a:t> </a:t>
            </a:r>
            <a:r>
              <a:rPr lang="en-US" err="1"/>
              <a:t>nii</a:t>
            </a:r>
            <a:r>
              <a:rPr lang="en-US"/>
              <a:t> </a:t>
            </a:r>
            <a:r>
              <a:rPr lang="en-US" err="1"/>
              <a:t>kindlad</a:t>
            </a:r>
            <a:r>
              <a:rPr lang="en-US"/>
              <a:t>, et e-</a:t>
            </a:r>
            <a:r>
              <a:rPr lang="en-US" err="1"/>
              <a:t>sigaretid</a:t>
            </a:r>
            <a:r>
              <a:rPr lang="en-US"/>
              <a:t> </a:t>
            </a:r>
            <a:r>
              <a:rPr lang="en-US" err="1"/>
              <a:t>oleks</a:t>
            </a:r>
            <a:r>
              <a:rPr lang="en-US"/>
              <a:t> </a:t>
            </a:r>
            <a:r>
              <a:rPr lang="en-US" err="1"/>
              <a:t>tervisele</a:t>
            </a:r>
            <a:r>
              <a:rPr lang="en-US"/>
              <a:t> </a:t>
            </a:r>
            <a:r>
              <a:rPr lang="en-US" err="1"/>
              <a:t>vähem</a:t>
            </a:r>
            <a:r>
              <a:rPr lang="en-US"/>
              <a:t> </a:t>
            </a:r>
            <a:r>
              <a:rPr lang="en-US" err="1"/>
              <a:t>ohtlikud</a:t>
            </a:r>
            <a:r>
              <a:rPr lang="en-US"/>
              <a:t> </a:t>
            </a:r>
            <a:r>
              <a:rPr lang="en-US" err="1"/>
              <a:t>kui</a:t>
            </a:r>
            <a:r>
              <a:rPr lang="en-US"/>
              <a:t> </a:t>
            </a:r>
            <a:r>
              <a:rPr lang="en-US" err="1"/>
              <a:t>tavasigaretid</a:t>
            </a:r>
            <a:r>
              <a:rPr lang="en-US"/>
              <a:t> – ja </a:t>
            </a:r>
            <a:r>
              <a:rPr lang="en-US" err="1"/>
              <a:t>õigusega</a:t>
            </a:r>
            <a:r>
              <a:rPr lang="en-US"/>
              <a:t>, </a:t>
            </a:r>
            <a:r>
              <a:rPr lang="en-US" err="1"/>
              <a:t>sest</a:t>
            </a:r>
            <a:r>
              <a:rPr lang="en-US"/>
              <a:t> </a:t>
            </a:r>
            <a:r>
              <a:rPr lang="en-US" err="1"/>
              <a:t>ega</a:t>
            </a:r>
            <a:r>
              <a:rPr lang="en-US"/>
              <a:t> see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olegi</a:t>
            </a:r>
            <a:r>
              <a:rPr lang="en-US"/>
              <a:t> </a:t>
            </a:r>
            <a:r>
              <a:rPr lang="en-US" err="1"/>
              <a:t>kindel</a:t>
            </a:r>
            <a:r>
              <a:rPr lang="en-US"/>
              <a:t>. </a:t>
            </a:r>
            <a:r>
              <a:rPr lang="en-US" err="1"/>
              <a:t>Samas</a:t>
            </a:r>
            <a:r>
              <a:rPr lang="en-US"/>
              <a:t> on </a:t>
            </a:r>
            <a:r>
              <a:rPr lang="en-US" err="1"/>
              <a:t>noored</a:t>
            </a:r>
            <a:r>
              <a:rPr lang="en-US"/>
              <a:t> </a:t>
            </a:r>
            <a:r>
              <a:rPr lang="en-US" err="1"/>
              <a:t>täiskasvanutest</a:t>
            </a:r>
            <a:r>
              <a:rPr lang="en-US"/>
              <a:t> </a:t>
            </a:r>
            <a:r>
              <a:rPr lang="en-US" err="1"/>
              <a:t>veidi</a:t>
            </a:r>
            <a:r>
              <a:rPr lang="en-US"/>
              <a:t> </a:t>
            </a:r>
            <a:r>
              <a:rPr lang="en-US" err="1"/>
              <a:t>vähem</a:t>
            </a:r>
            <a:r>
              <a:rPr lang="en-US"/>
              <a:t> </a:t>
            </a:r>
            <a:r>
              <a:rPr lang="en-US" err="1"/>
              <a:t>ühtsed</a:t>
            </a:r>
            <a:r>
              <a:rPr lang="en-US"/>
              <a:t> </a:t>
            </a:r>
            <a:r>
              <a:rPr lang="en-US" err="1"/>
              <a:t>küsimuses</a:t>
            </a:r>
            <a:r>
              <a:rPr lang="en-US"/>
              <a:t>, et kas </a:t>
            </a:r>
            <a:r>
              <a:rPr lang="en-US" err="1"/>
              <a:t>mittesuitsetaja</a:t>
            </a:r>
            <a:r>
              <a:rPr lang="en-US"/>
              <a:t> </a:t>
            </a:r>
            <a:r>
              <a:rPr lang="en-US" err="1"/>
              <a:t>tohib</a:t>
            </a:r>
            <a:r>
              <a:rPr lang="en-US"/>
              <a:t> </a:t>
            </a:r>
            <a:r>
              <a:rPr lang="en-US" err="1"/>
              <a:t>kokku</a:t>
            </a:r>
            <a:r>
              <a:rPr lang="en-US"/>
              <a:t> </a:t>
            </a:r>
            <a:r>
              <a:rPr lang="en-US" err="1"/>
              <a:t>puutuda</a:t>
            </a:r>
            <a:r>
              <a:rPr lang="en-US"/>
              <a:t> </a:t>
            </a:r>
            <a:r>
              <a:rPr lang="en-US" err="1"/>
              <a:t>suitsetajaga</a:t>
            </a:r>
            <a:r>
              <a:rPr lang="en-US"/>
              <a:t> – 20% </a:t>
            </a:r>
            <a:r>
              <a:rPr lang="en-US" err="1"/>
              <a:t>ei</a:t>
            </a:r>
            <a:r>
              <a:rPr lang="en-US"/>
              <a:t> ole </a:t>
            </a:r>
            <a:r>
              <a:rPr lang="en-US" err="1"/>
              <a:t>selleg</a:t>
            </a:r>
            <a:r>
              <a:rPr lang="en-US"/>
              <a:t> </a:t>
            </a:r>
            <a:r>
              <a:rPr lang="en-US" err="1"/>
              <a:t>anõus</a:t>
            </a:r>
            <a:r>
              <a:rPr lang="en-US"/>
              <a:t> ja 20%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oska</a:t>
            </a:r>
            <a:r>
              <a:rPr lang="en-US"/>
              <a:t> </a:t>
            </a:r>
            <a:r>
              <a:rPr lang="en-US" err="1"/>
              <a:t>öelda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1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EE"/>
              <a:t>Jäi välja: </a:t>
            </a:r>
            <a:r>
              <a:rPr lang="en-GB" err="1"/>
              <a:t>Loobumist</a:t>
            </a:r>
            <a:r>
              <a:rPr lang="en-GB"/>
              <a:t> </a:t>
            </a:r>
            <a:r>
              <a:rPr lang="en-GB" err="1"/>
              <a:t>motiveerivad</a:t>
            </a:r>
            <a:r>
              <a:rPr lang="en-GB"/>
              <a:t> </a:t>
            </a:r>
            <a:r>
              <a:rPr lang="en-GB" err="1"/>
              <a:t>samad</a:t>
            </a:r>
            <a:r>
              <a:rPr lang="en-GB"/>
              <a:t> </a:t>
            </a:r>
            <a:r>
              <a:rPr lang="en-GB" err="1"/>
              <a:t>tegurid</a:t>
            </a:r>
            <a:r>
              <a:rPr lang="en-GB"/>
              <a:t> </a:t>
            </a:r>
            <a:r>
              <a:rPr lang="en-GB" err="1"/>
              <a:t>nende</a:t>
            </a:r>
            <a:r>
              <a:rPr lang="en-GB"/>
              <a:t> seas, </a:t>
            </a:r>
            <a:r>
              <a:rPr lang="en-GB" err="1"/>
              <a:t>kes</a:t>
            </a:r>
            <a:r>
              <a:rPr lang="en-GB"/>
              <a:t> pole </a:t>
            </a:r>
            <a:r>
              <a:rPr lang="en-GB" err="1"/>
              <a:t>sellele</a:t>
            </a:r>
            <a:r>
              <a:rPr lang="en-GB"/>
              <a:t> </a:t>
            </a:r>
            <a:r>
              <a:rPr lang="en-GB" err="1"/>
              <a:t>veel</a:t>
            </a:r>
            <a:r>
              <a:rPr lang="en-GB"/>
              <a:t> </a:t>
            </a:r>
            <a:r>
              <a:rPr lang="en-GB" err="1"/>
              <a:t>mõelnud</a:t>
            </a:r>
            <a:r>
              <a:rPr lang="en-GB"/>
              <a:t>. </a:t>
            </a:r>
          </a:p>
          <a:p>
            <a:endParaRPr lang="en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25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84338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err="1">
                <a:effectLst/>
                <a:latin typeface="IBMPlexSans"/>
              </a:rPr>
              <a:t>Õpilastest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juhu</a:t>
            </a:r>
            <a:r>
              <a:rPr lang="en-GB" sz="1800">
                <a:effectLst/>
                <a:latin typeface="IBMPlexSans"/>
              </a:rPr>
              <a:t>- </a:t>
            </a:r>
            <a:r>
              <a:rPr lang="en-GB" sz="1800" err="1">
                <a:effectLst/>
                <a:latin typeface="IBMPlexSans"/>
              </a:rPr>
              <a:t>ja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mittetarvitajate</a:t>
            </a:r>
            <a:r>
              <a:rPr lang="en-GB" sz="1800">
                <a:effectLst/>
                <a:latin typeface="IBMPlexSans"/>
              </a:rPr>
              <a:t> (41%) </a:t>
            </a:r>
            <a:r>
              <a:rPr lang="en-GB" sz="1800" err="1">
                <a:effectLst/>
                <a:latin typeface="IBMPlexSans"/>
              </a:rPr>
              <a:t>arvates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mõjutab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vaba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aja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veetmise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võimaluste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suurendamine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tarvitamise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vähenemist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samal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ajal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kui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õpilastest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regulaarsed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tarvitajad</a:t>
            </a:r>
            <a:r>
              <a:rPr lang="en-GB" sz="1800">
                <a:effectLst/>
                <a:latin typeface="IBMPlexSans"/>
              </a:rPr>
              <a:t> (14%, </a:t>
            </a:r>
            <a:r>
              <a:rPr lang="en-GB" sz="1800" err="1">
                <a:effectLst/>
                <a:latin typeface="IBMPlexSans"/>
              </a:rPr>
              <a:t>joonis</a:t>
            </a:r>
            <a:r>
              <a:rPr lang="en-GB" sz="1800">
                <a:effectLst/>
                <a:latin typeface="IBMPlexSans"/>
              </a:rPr>
              <a:t> 37) </a:t>
            </a:r>
            <a:r>
              <a:rPr lang="en-GB" sz="1800" err="1">
                <a:effectLst/>
                <a:latin typeface="IBMPlexSans"/>
              </a:rPr>
              <a:t>ei</a:t>
            </a:r>
            <a:r>
              <a:rPr lang="en-GB" sz="1800">
                <a:effectLst/>
                <a:latin typeface="IBMPlexSans"/>
              </a:rPr>
              <a:t> ole </a:t>
            </a:r>
            <a:r>
              <a:rPr lang="en-GB" sz="1800" err="1">
                <a:effectLst/>
                <a:latin typeface="IBMPlexSans"/>
              </a:rPr>
              <a:t>selles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nii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veendunud</a:t>
            </a:r>
            <a:r>
              <a:rPr lang="en-GB" sz="1800">
                <a:effectLst/>
                <a:latin typeface="IBMPlexSans"/>
              </a:rPr>
              <a:t>. </a:t>
            </a:r>
            <a:r>
              <a:rPr lang="en-GB" sz="1800" err="1">
                <a:effectLst/>
                <a:latin typeface="IBMPlexSans"/>
              </a:rPr>
              <a:t>Juhutarvitajate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arvamust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kinnitas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üks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intervjueeritu</a:t>
            </a:r>
            <a:r>
              <a:rPr lang="en-GB" sz="1800">
                <a:effectLst/>
                <a:latin typeface="IBMPlexSans"/>
              </a:rPr>
              <a:t>, </a:t>
            </a:r>
            <a:r>
              <a:rPr lang="en-GB" sz="1800" err="1">
                <a:effectLst/>
                <a:latin typeface="IBMPlexSans"/>
              </a:rPr>
              <a:t>kelle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err="1">
                <a:effectLst/>
                <a:latin typeface="IBMPlexSans"/>
              </a:rPr>
              <a:t>sõnul</a:t>
            </a:r>
            <a:r>
              <a:rPr lang="en-GB" sz="1800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tarvitavad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tubaka</a:t>
            </a:r>
            <a:r>
              <a:rPr lang="en-GB" sz="1800" b="1">
                <a:effectLst/>
                <a:latin typeface="IBMPlexSans"/>
              </a:rPr>
              <a:t>-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nikotiinitooteid</a:t>
            </a:r>
            <a:r>
              <a:rPr lang="en-GB" sz="1800" b="1">
                <a:effectLst/>
                <a:latin typeface="IBMPlexSans"/>
              </a:rPr>
              <a:t> need </a:t>
            </a:r>
            <a:r>
              <a:rPr lang="en-GB" sz="1800" b="1" err="1">
                <a:effectLst/>
                <a:latin typeface="IBMPlexSans"/>
              </a:rPr>
              <a:t>õpilased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noored</a:t>
            </a:r>
            <a:r>
              <a:rPr lang="en-GB" sz="1800" b="1">
                <a:effectLst/>
                <a:latin typeface="IBMPlexSans"/>
              </a:rPr>
              <a:t>, </a:t>
            </a:r>
            <a:r>
              <a:rPr lang="en-GB" sz="1800" b="1" err="1">
                <a:effectLst/>
                <a:latin typeface="IBMPlexSans"/>
              </a:rPr>
              <a:t>kelle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vaba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aja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veetmise</a:t>
            </a:r>
            <a:r>
              <a:rPr lang="en-GB" sz="1800" b="1">
                <a:effectLst/>
                <a:latin typeface="IBMPlexSans"/>
              </a:rPr>
              <a:t> </a:t>
            </a:r>
            <a:r>
              <a:rPr lang="en-GB" sz="1800" b="1" err="1">
                <a:effectLst/>
                <a:latin typeface="IBMPlexSans"/>
              </a:rPr>
              <a:t>võimalused</a:t>
            </a:r>
            <a:r>
              <a:rPr lang="en-GB" sz="1800" b="1">
                <a:effectLst/>
                <a:latin typeface="IBMPlexSans"/>
              </a:rPr>
              <a:t> on </a:t>
            </a:r>
            <a:r>
              <a:rPr lang="en-GB" sz="1800" b="1" err="1">
                <a:effectLst/>
                <a:latin typeface="IBMPlexSans"/>
              </a:rPr>
              <a:t>kasinad</a:t>
            </a:r>
            <a:r>
              <a:rPr lang="en-GB" sz="1800">
                <a:effectLst/>
                <a:latin typeface="IBMPlexSans"/>
              </a:rPr>
              <a:t>. </a:t>
            </a:r>
            <a:endParaRPr lang="en-GB" sz="280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EE" smtClean="0"/>
              <a:t>27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872225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Tubaka</a:t>
            </a:r>
            <a:r>
              <a:rPr lang="en-US" dirty="0"/>
              <a:t>- ja </a:t>
            </a:r>
            <a:r>
              <a:rPr lang="en-US" dirty="0" err="1"/>
              <a:t>nikotiinitooted</a:t>
            </a:r>
            <a:r>
              <a:rPr lang="en-US" dirty="0"/>
              <a:t> on </a:t>
            </a:r>
            <a:r>
              <a:rPr lang="en-US" dirty="0" err="1"/>
              <a:t>noortele</a:t>
            </a:r>
            <a:r>
              <a:rPr lang="en-US" dirty="0"/>
              <a:t>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lihtsasti</a:t>
            </a:r>
            <a:r>
              <a:rPr lang="en-US" dirty="0"/>
              <a:t> </a:t>
            </a:r>
            <a:r>
              <a:rPr lang="en-US" dirty="0" err="1"/>
              <a:t>kättesaadavad</a:t>
            </a:r>
            <a:r>
              <a:rPr lang="en-US" dirty="0"/>
              <a:t>, </a:t>
            </a:r>
            <a:r>
              <a:rPr lang="en-US" dirty="0" err="1"/>
              <a:t>mistõttu</a:t>
            </a:r>
            <a:r>
              <a:rPr lang="en-US" dirty="0"/>
              <a:t> </a:t>
            </a:r>
            <a:r>
              <a:rPr lang="en-US" err="1"/>
              <a:t>tuleks</a:t>
            </a:r>
            <a:r>
              <a:rPr lang="en-US" dirty="0"/>
              <a:t> 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kontrollida</a:t>
            </a:r>
            <a:r>
              <a:rPr lang="en-US" dirty="0"/>
              <a:t> </a:t>
            </a:r>
            <a:r>
              <a:rPr lang="en-US" dirty="0" err="1"/>
              <a:t>kõikide</a:t>
            </a:r>
            <a:r>
              <a:rPr lang="en-US" dirty="0"/>
              <a:t> </a:t>
            </a:r>
            <a:r>
              <a:rPr lang="en-US" dirty="0" err="1"/>
              <a:t>seniste</a:t>
            </a:r>
            <a:r>
              <a:rPr lang="en-US" dirty="0"/>
              <a:t> </a:t>
            </a:r>
            <a:r>
              <a:rPr lang="en-US" dirty="0" err="1"/>
              <a:t>regulatsioonide</a:t>
            </a:r>
            <a:r>
              <a:rPr lang="en-US" dirty="0"/>
              <a:t> </a:t>
            </a:r>
            <a:r>
              <a:rPr lang="en-US" dirty="0" err="1"/>
              <a:t>järgimist</a:t>
            </a:r>
            <a:r>
              <a:rPr lang="en-US" dirty="0"/>
              <a:t>, </a:t>
            </a:r>
            <a:r>
              <a:rPr lang="en-US" dirty="0" err="1"/>
              <a:t>teiseks</a:t>
            </a:r>
            <a:r>
              <a:rPr lang="en-US" dirty="0"/>
              <a:t> </a:t>
            </a:r>
            <a:r>
              <a:rPr lang="en-US" dirty="0" err="1"/>
              <a:t>väärib</a:t>
            </a:r>
            <a:r>
              <a:rPr lang="en-US" dirty="0"/>
              <a:t> </a:t>
            </a:r>
            <a:r>
              <a:rPr lang="en-US" dirty="0" err="1"/>
              <a:t>kaalumist</a:t>
            </a:r>
            <a:r>
              <a:rPr lang="en-US" dirty="0"/>
              <a:t> ka </a:t>
            </a:r>
            <a:r>
              <a:rPr lang="en-US" dirty="0" err="1"/>
              <a:t>tulemus</a:t>
            </a:r>
            <a:r>
              <a:rPr lang="en-US" dirty="0"/>
              <a:t>, et </a:t>
            </a:r>
            <a:r>
              <a:rPr lang="en-US" dirty="0" err="1"/>
              <a:t>regulaarsed</a:t>
            </a:r>
            <a:r>
              <a:rPr lang="en-US" dirty="0"/>
              <a:t> </a:t>
            </a:r>
            <a:r>
              <a:rPr lang="en-US" dirty="0" err="1"/>
              <a:t>tubaka</a:t>
            </a:r>
            <a:r>
              <a:rPr lang="en-US" dirty="0"/>
              <a:t>- ja </a:t>
            </a:r>
            <a:r>
              <a:rPr lang="en-US" dirty="0" err="1"/>
              <a:t>nikotiinitoodete</a:t>
            </a:r>
            <a:r>
              <a:rPr lang="en-US" dirty="0"/>
              <a:t> </a:t>
            </a:r>
            <a:r>
              <a:rPr lang="en-US" dirty="0" err="1"/>
              <a:t>tarvitajad</a:t>
            </a:r>
            <a:r>
              <a:rPr lang="en-US" dirty="0"/>
              <a:t>, </a:t>
            </a:r>
            <a:r>
              <a:rPr lang="en-US" dirty="0" err="1"/>
              <a:t>sh</a:t>
            </a:r>
            <a:r>
              <a:rPr lang="en-US" dirty="0"/>
              <a:t>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noored</a:t>
            </a:r>
            <a:r>
              <a:rPr lang="en-US" dirty="0"/>
              <a:t>, </a:t>
            </a:r>
            <a:r>
              <a:rPr lang="en-US" dirty="0" err="1"/>
              <a:t>pidasid</a:t>
            </a:r>
            <a:r>
              <a:rPr lang="en-US" dirty="0"/>
              <a:t> </a:t>
            </a:r>
            <a:r>
              <a:rPr lang="en-US" dirty="0" err="1"/>
              <a:t>tõenäoliseks</a:t>
            </a:r>
            <a:r>
              <a:rPr lang="en-US" dirty="0"/>
              <a:t>, et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tarvitamist</a:t>
            </a:r>
            <a:r>
              <a:rPr lang="en-US" dirty="0"/>
              <a:t> </a:t>
            </a:r>
            <a:r>
              <a:rPr lang="en-US" dirty="0" err="1"/>
              <a:t>vähendaks</a:t>
            </a:r>
            <a:r>
              <a:rPr lang="en-US" dirty="0"/>
              <a:t> </a:t>
            </a:r>
            <a:r>
              <a:rPr lang="en-US" dirty="0" err="1"/>
              <a:t>hinnatõusu</a:t>
            </a:r>
            <a:r>
              <a:rPr lang="en-US" dirty="0"/>
              <a:t> </a:t>
            </a:r>
            <a:r>
              <a:rPr lang="en-US" dirty="0" err="1"/>
              <a:t>kõrval</a:t>
            </a:r>
            <a:r>
              <a:rPr lang="en-US" dirty="0"/>
              <a:t> </a:t>
            </a:r>
            <a:r>
              <a:rPr lang="en-US" dirty="0" err="1"/>
              <a:t>müügi¬kohtade</a:t>
            </a:r>
            <a:r>
              <a:rPr lang="en-US" dirty="0"/>
              <a:t> </a:t>
            </a:r>
            <a:r>
              <a:rPr lang="en-US" dirty="0" err="1"/>
              <a:t>arvu</a:t>
            </a:r>
            <a:r>
              <a:rPr lang="en-US" dirty="0"/>
              <a:t> </a:t>
            </a:r>
            <a:r>
              <a:rPr lang="en-US" dirty="0" err="1"/>
              <a:t>piiramine</a:t>
            </a:r>
            <a:r>
              <a:rPr lang="en-US" dirty="0"/>
              <a:t>. </a:t>
            </a:r>
            <a:r>
              <a:rPr lang="en-US" dirty="0" err="1"/>
              <a:t>Kolmandaks</a:t>
            </a:r>
            <a:r>
              <a:rPr lang="en-US" dirty="0"/>
              <a:t> </a:t>
            </a:r>
            <a:r>
              <a:rPr lang="en-US" dirty="0" err="1"/>
              <a:t>väärib</a:t>
            </a:r>
            <a:r>
              <a:rPr lang="en-US" dirty="0"/>
              <a:t> </a:t>
            </a:r>
            <a:r>
              <a:rPr lang="en-US" dirty="0" err="1"/>
              <a:t>esile</a:t>
            </a:r>
            <a:r>
              <a:rPr lang="en-US" dirty="0"/>
              <a:t> </a:t>
            </a:r>
            <a:r>
              <a:rPr lang="en-US" dirty="0" err="1"/>
              <a:t>tõstmist</a:t>
            </a:r>
            <a:r>
              <a:rPr lang="en-US" dirty="0"/>
              <a:t>, et </a:t>
            </a:r>
            <a:r>
              <a:rPr lang="en-US" dirty="0" err="1"/>
              <a:t>noored</a:t>
            </a:r>
            <a:r>
              <a:rPr lang="en-US" dirty="0"/>
              <a:t>, </a:t>
            </a:r>
            <a:r>
              <a:rPr lang="en-US" dirty="0" err="1"/>
              <a:t>kes</a:t>
            </a:r>
            <a:r>
              <a:rPr lang="en-US" dirty="0"/>
              <a:t> </a:t>
            </a:r>
            <a:r>
              <a:rPr lang="en-US" dirty="0" err="1"/>
              <a:t>eelistavad</a:t>
            </a:r>
            <a:r>
              <a:rPr lang="en-US" dirty="0"/>
              <a:t> </a:t>
            </a:r>
            <a:r>
              <a:rPr lang="en-US" dirty="0" err="1"/>
              <a:t>enamikus</a:t>
            </a:r>
            <a:r>
              <a:rPr lang="en-US" dirty="0"/>
              <a:t> </a:t>
            </a:r>
            <a:r>
              <a:rPr lang="en-US" dirty="0" err="1"/>
              <a:t>magusa</a:t>
            </a:r>
            <a:r>
              <a:rPr lang="en-US" dirty="0"/>
              <a:t> </a:t>
            </a:r>
            <a:r>
              <a:rPr lang="en-US" dirty="0" err="1"/>
              <a:t>maitsega</a:t>
            </a:r>
            <a:r>
              <a:rPr lang="en-US" dirty="0"/>
              <a:t> </a:t>
            </a:r>
            <a:r>
              <a:rPr lang="en-US" dirty="0" err="1"/>
              <a:t>tooteid,usuvad</a:t>
            </a:r>
            <a:r>
              <a:rPr lang="en-US" dirty="0"/>
              <a:t>, et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tarvitamist</a:t>
            </a:r>
            <a:r>
              <a:rPr lang="en-US" dirty="0"/>
              <a:t> </a:t>
            </a:r>
            <a:r>
              <a:rPr lang="en-US" dirty="0" err="1"/>
              <a:t>vähendaks</a:t>
            </a:r>
            <a:r>
              <a:rPr lang="en-US" dirty="0"/>
              <a:t> </a:t>
            </a:r>
            <a:r>
              <a:rPr lang="en-US" dirty="0" err="1"/>
              <a:t>maitsestatud</a:t>
            </a:r>
            <a:r>
              <a:rPr lang="en-US" dirty="0"/>
              <a:t> </a:t>
            </a:r>
            <a:r>
              <a:rPr lang="en-US" dirty="0" err="1"/>
              <a:t>toodete</a:t>
            </a:r>
            <a:r>
              <a:rPr lang="en-US" dirty="0"/>
              <a:t> </a:t>
            </a:r>
            <a:r>
              <a:rPr lang="en-US" dirty="0" err="1"/>
              <a:t>puudumine</a:t>
            </a:r>
            <a:r>
              <a:rPr lang="en-US" dirty="0"/>
              <a:t>.</a:t>
            </a:r>
          </a:p>
          <a:p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Umbes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kolmandik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14–15-</a:t>
            </a:r>
            <a:r>
              <a:rPr lang="en-US" sz="1800" b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aastaseid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hangib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tubaka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- ja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nikotiinitooteid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kioskist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,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tanklast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või</a:t>
            </a:r>
            <a:r>
              <a:rPr lang="en-US" sz="1800" b="1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tavapoest</a:t>
            </a:r>
            <a:r>
              <a:rPr lang="en-US" sz="1800" dirty="0"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Shonar Bangla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52847-DA62-8C40-9A60-B0BB2689775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5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neslaid 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76D019-C695-F74D-92AE-4704E91FE41E}"/>
              </a:ext>
            </a:extLst>
          </p:cNvPr>
          <p:cNvSpPr/>
          <p:nvPr userDrawn="1"/>
        </p:nvSpPr>
        <p:spPr>
          <a:xfrm flipH="1">
            <a:off x="0" y="0"/>
            <a:ext cx="8688388" cy="68580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F180B7-6E07-A341-90F9-293D823A9CD9}"/>
              </a:ext>
            </a:extLst>
          </p:cNvPr>
          <p:cNvSpPr/>
          <p:nvPr userDrawn="1"/>
        </p:nvSpPr>
        <p:spPr>
          <a:xfrm flipH="1">
            <a:off x="8688388" y="0"/>
            <a:ext cx="35036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41ADB-5677-AA47-8C20-83B7B9EC9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836" y="863601"/>
            <a:ext cx="6970715" cy="3246486"/>
          </a:xfrm>
        </p:spPr>
        <p:txBody>
          <a:bodyPr wrap="square" anchor="t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77FD1-568B-2D4D-BE24-4B83B328B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836" y="3429000"/>
            <a:ext cx="6970715" cy="1369243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3EA0F0-BA0F-CE4C-B1DF-3181CF6E3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8835" y="5232400"/>
            <a:ext cx="6970715" cy="810181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2000" indent="0">
              <a:buNone/>
              <a:defRPr>
                <a:solidFill>
                  <a:schemeClr val="bg1"/>
                </a:solidFill>
              </a:defRPr>
            </a:lvl2pPr>
            <a:lvl3pPr marL="504000" indent="0">
              <a:buNone/>
              <a:defRPr>
                <a:solidFill>
                  <a:schemeClr val="bg1"/>
                </a:solidFill>
              </a:defRPr>
            </a:lvl3pPr>
            <a:lvl4pPr marL="756000" indent="0">
              <a:buNone/>
              <a:defRPr>
                <a:solidFill>
                  <a:schemeClr val="bg1"/>
                </a:solidFill>
              </a:defRPr>
            </a:lvl4pPr>
            <a:lvl5pPr marL="1008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Esitleja nimi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DE43BE-C365-274E-983E-D50E1E3649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1534" y="863600"/>
            <a:ext cx="1608288" cy="5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4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neslaid 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F180B7-6E07-A341-90F9-293D823A9CD9}"/>
              </a:ext>
            </a:extLst>
          </p:cNvPr>
          <p:cNvSpPr/>
          <p:nvPr userDrawn="1"/>
        </p:nvSpPr>
        <p:spPr>
          <a:xfrm flipH="1">
            <a:off x="8688388" y="0"/>
            <a:ext cx="35036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41ADB-5677-AA47-8C20-83B7B9EC9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836" y="863601"/>
            <a:ext cx="6970715" cy="3255912"/>
          </a:xfrm>
        </p:spPr>
        <p:txBody>
          <a:bodyPr anchor="t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77FD1-568B-2D4D-BE24-4B83B328B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836" y="3429000"/>
            <a:ext cx="6970715" cy="1369243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3EA0F0-BA0F-CE4C-B1DF-3181CF6E3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8835" y="5232400"/>
            <a:ext cx="6970715" cy="810181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2000" indent="0">
              <a:buNone/>
              <a:defRPr>
                <a:solidFill>
                  <a:schemeClr val="bg1"/>
                </a:solidFill>
              </a:defRPr>
            </a:lvl2pPr>
            <a:lvl3pPr marL="504000" indent="0">
              <a:buNone/>
              <a:defRPr>
                <a:solidFill>
                  <a:schemeClr val="bg1"/>
                </a:solidFill>
              </a:defRPr>
            </a:lvl3pPr>
            <a:lvl4pPr marL="756000" indent="0">
              <a:buNone/>
              <a:defRPr>
                <a:solidFill>
                  <a:schemeClr val="bg1"/>
                </a:solidFill>
              </a:defRPr>
            </a:lvl4pPr>
            <a:lvl5pPr marL="1008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Esitleja nimi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FEB6F2-7F5D-6A41-BA08-44579D2AB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54656" y="863600"/>
            <a:ext cx="1606312" cy="5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09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19FAC-FEF2-6C4E-9960-38E86026E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21584-9B9D-FD49-839E-FB4444BEAF9F}"/>
              </a:ext>
            </a:extLst>
          </p:cNvPr>
          <p:cNvSpPr txBox="1"/>
          <p:nvPr userDrawn="1"/>
        </p:nvSpPr>
        <p:spPr>
          <a:xfrm>
            <a:off x="470849" y="377070"/>
            <a:ext cx="30951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chemeClr val="tx2"/>
                </a:solidFill>
              </a:rPr>
              <a:t>Balti Uuringute Instituut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57ECFB-2275-3D45-8334-138161BDE74F}"/>
              </a:ext>
            </a:extLst>
          </p:cNvPr>
          <p:cNvSpPr/>
          <p:nvPr userDrawn="1"/>
        </p:nvSpPr>
        <p:spPr>
          <a:xfrm>
            <a:off x="1" y="0"/>
            <a:ext cx="11312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FFF139B-75AD-564B-8803-458F1AF36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4002-8699-4835-853E-9F2B5E418D8F}" type="datetime1">
              <a:rPr lang="en-US" smtClean="0"/>
              <a:t>2/13/2023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31E261A-5784-7F47-B3D6-89E1E08E4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Pealkiri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051473B-2574-4E41-A8F5-8EA914B76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4F1-A6E5-8F45-93C6-EBCF9761B6B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FF2B266-8C86-EC4F-99E6-4B40CF8A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4541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d kopeerimis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9A808E-3504-6F41-9F0F-8C804AF38C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6775" y="863600"/>
            <a:ext cx="1608288" cy="559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101E19-5E24-4E4E-A867-A5F687A41B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3613" y="863600"/>
            <a:ext cx="1606312" cy="559847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30C4BB15-4A45-B649-B716-4668B12616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6776" y="2911263"/>
            <a:ext cx="1734103" cy="669303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70F3AAD3-CEB9-8241-96AF-26FF8175E64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1994" y="3899074"/>
            <a:ext cx="1277317" cy="2648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B0275E-2A4A-FE4A-BBD3-B1D4086E89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6775" y="2168525"/>
            <a:ext cx="2064961" cy="4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16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1FFB8F-4940-D74C-9A1E-94EBC6424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5" y="864000"/>
            <a:ext cx="10464613" cy="8266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9023E-E065-8A4D-98CE-229C5D7A9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775" y="1825625"/>
            <a:ext cx="10464613" cy="41592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109B7-9902-4943-8D4A-32E51259E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33801"/>
            <a:ext cx="259238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4B136744-49DB-470E-943B-C9D340B9ED41}" type="datetime1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F26EA-5C7E-1E4F-A0AF-144B6707F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0849" y="6233801"/>
            <a:ext cx="498914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Pealkiri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EF086-8065-E140-B2DA-06011AE4A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8387" y="6233801"/>
            <a:ext cx="268033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7A8C4F1-A6E5-8F45-93C6-EBCF9761B6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4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0" algn="l" defTabSz="914400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0" algn="l" defTabSz="914400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0" algn="l" defTabSz="914400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0" algn="l" defTabSz="914400" rtl="0" eaLnBrk="1" latinLnBrk="0" hangingPunct="1">
        <a:lnSpc>
          <a:spcPct val="100000"/>
        </a:lnSpc>
        <a:spcBef>
          <a:spcPts val="8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46">
          <p15:clr>
            <a:srgbClr val="F26B43"/>
          </p15:clr>
        </p15:guide>
        <p15:guide id="3" pos="7139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544">
          <p15:clr>
            <a:srgbClr val="F26B43"/>
          </p15:clr>
        </p15:guide>
        <p15:guide id="6" orient="horz" pos="3770">
          <p15:clr>
            <a:srgbClr val="F26B43"/>
          </p15:clr>
        </p15:guide>
        <p15:guide id="7" pos="2207">
          <p15:clr>
            <a:srgbClr val="F26B43"/>
          </p15:clr>
        </p15:guide>
        <p15:guide id="8" pos="5473">
          <p15:clr>
            <a:srgbClr val="F26B43"/>
          </p15:clr>
        </p15:guide>
        <p15:guide id="9" orient="horz" pos="2976">
          <p15:clr>
            <a:srgbClr val="F26B43"/>
          </p15:clr>
        </p15:guide>
        <p15:guide id="10" orient="horz" pos="1366">
          <p15:clr>
            <a:srgbClr val="F26B43"/>
          </p15:clr>
        </p15:guide>
        <p15:guide id="11" pos="58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3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svg"/><Relationship Id="rId20" Type="http://schemas.openxmlformats.org/officeDocument/2006/relationships/image" Target="../media/image25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6.png"/><Relationship Id="rId10" Type="http://schemas.openxmlformats.org/officeDocument/2006/relationships/image" Target="../media/image17.svg"/><Relationship Id="rId19" Type="http://schemas.openxmlformats.org/officeDocument/2006/relationships/image" Target="../media/image24.pn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mele@ibs.ee" TargetMode="External"/><Relationship Id="rId2" Type="http://schemas.openxmlformats.org/officeDocument/2006/relationships/hyperlink" Target="mailto:kats@ibs.e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62988B-6A20-344A-B5A6-ED2B5D010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836" y="1688123"/>
            <a:ext cx="6970715" cy="2421964"/>
          </a:xfrm>
        </p:spPr>
        <p:txBody>
          <a:bodyPr>
            <a:normAutofit/>
          </a:bodyPr>
          <a:lstStyle/>
          <a:p>
            <a:r>
              <a:rPr lang="en-US" b="0" err="1"/>
              <a:t>Tubaka</a:t>
            </a:r>
            <a:r>
              <a:rPr lang="en-US" b="0"/>
              <a:t>- ja </a:t>
            </a:r>
            <a:r>
              <a:rPr lang="en-US" b="0" err="1"/>
              <a:t>nikotiinitoodete</a:t>
            </a:r>
            <a:r>
              <a:rPr lang="en-US" b="0"/>
              <a:t> </a:t>
            </a:r>
            <a:r>
              <a:rPr lang="en-US" b="0" err="1"/>
              <a:t>tarvitamise</a:t>
            </a:r>
            <a:r>
              <a:rPr lang="en-US" b="0"/>
              <a:t> </a:t>
            </a:r>
            <a:r>
              <a:rPr lang="en-US" b="0" err="1"/>
              <a:t>uuring</a:t>
            </a:r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D6301B0-A5C0-A447-B30B-CD9C3C2CF9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/>
              <a:t>14</a:t>
            </a:r>
            <a:r>
              <a:rPr lang="en-US"/>
              <a:t>. </a:t>
            </a:r>
            <a:r>
              <a:rPr lang="en-US" err="1"/>
              <a:t>veebruar</a:t>
            </a:r>
            <a:r>
              <a:rPr lang="en-US"/>
              <a:t> 202</a:t>
            </a:r>
            <a:r>
              <a:rPr lang="et-EE"/>
              <a:t>3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324DBD-BDFB-A841-8A57-42C7EA57E2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err="1"/>
              <a:t>Teostaja</a:t>
            </a:r>
            <a:r>
              <a:rPr lang="en-US"/>
              <a:t>: Balti </a:t>
            </a:r>
            <a:r>
              <a:rPr lang="en-US" err="1"/>
              <a:t>Uuringute</a:t>
            </a:r>
            <a:r>
              <a:rPr lang="en-US"/>
              <a:t> </a:t>
            </a:r>
            <a:r>
              <a:rPr lang="en-US" err="1"/>
              <a:t>Instituut</a:t>
            </a:r>
            <a:endParaRPr lang="en-US"/>
          </a:p>
          <a:p>
            <a:r>
              <a:rPr lang="en-US" err="1"/>
              <a:t>Tellija</a:t>
            </a:r>
            <a:r>
              <a:rPr lang="en-US"/>
              <a:t>: </a:t>
            </a:r>
            <a:r>
              <a:rPr lang="en-US" err="1"/>
              <a:t>Sotsiaalministeerium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25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C42ECB6B-D25B-534A-2906-8D212D1AB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n-US">
              <a:ea typeface="+mn-lt"/>
              <a:cs typeface="+mn-lt"/>
            </a:endParaRPr>
          </a:p>
          <a:p>
            <a:endParaRPr lang="en-US"/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DAC9ACCD-5C00-03A5-7F9B-0BEC37DB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>
                <a:ea typeface="+mj-lt"/>
                <a:cs typeface="+mj-lt"/>
              </a:rPr>
              <a:t>Balti </a:t>
            </a:r>
            <a:r>
              <a:rPr lang="en-US" err="1">
                <a:ea typeface="+mj-lt"/>
                <a:cs typeface="+mj-lt"/>
              </a:rPr>
              <a:t>Uuringute</a:t>
            </a:r>
            <a:r>
              <a:rPr lang="en-US">
                <a:ea typeface="+mj-lt"/>
                <a:cs typeface="+mj-lt"/>
              </a:rPr>
              <a:t> </a:t>
            </a:r>
            <a:r>
              <a:rPr lang="en-US" err="1">
                <a:ea typeface="+mj-lt"/>
                <a:cs typeface="+mj-lt"/>
              </a:rPr>
              <a:t>Instituut</a:t>
            </a:r>
            <a:r>
              <a:rPr lang="en-US" b="0">
                <a:ea typeface="+mj-lt"/>
                <a:cs typeface="+mj-lt"/>
              </a:rPr>
              <a:t> (IBS,) </a:t>
            </a:r>
            <a:br>
              <a:rPr lang="en-US" b="0">
                <a:ea typeface="+mj-lt"/>
                <a:cs typeface="+mj-lt"/>
              </a:rPr>
            </a:br>
            <a:r>
              <a:rPr lang="en-US" b="0">
                <a:ea typeface="+mj-lt"/>
                <a:cs typeface="+mj-lt"/>
              </a:rPr>
              <a:t>on </a:t>
            </a:r>
            <a:r>
              <a:rPr lang="en-US" b="0" err="1">
                <a:ea typeface="+mj-lt"/>
                <a:cs typeface="+mj-lt"/>
              </a:rPr>
              <a:t>sõltumatu</a:t>
            </a:r>
            <a:r>
              <a:rPr lang="en-US" b="0">
                <a:ea typeface="+mj-lt"/>
                <a:cs typeface="+mj-lt"/>
              </a:rPr>
              <a:t> </a:t>
            </a:r>
            <a:r>
              <a:rPr lang="en-US" b="0" err="1">
                <a:ea typeface="+mj-lt"/>
                <a:cs typeface="+mj-lt"/>
              </a:rPr>
              <a:t>mõttekoda</a:t>
            </a:r>
            <a:endParaRPr lang="en-US" b="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ACC6572-B944-3ED4-87DC-F6B929E15D71}"/>
              </a:ext>
            </a:extLst>
          </p:cNvPr>
          <p:cNvSpPr txBox="1"/>
          <p:nvPr/>
        </p:nvSpPr>
        <p:spPr>
          <a:xfrm>
            <a:off x="1538377" y="3321170"/>
            <a:ext cx="546339" cy="3019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C852F6B7-C544-B1BF-48AB-C4233FAD0018}"/>
              </a:ext>
            </a:extLst>
          </p:cNvPr>
          <p:cNvSpPr txBox="1"/>
          <p:nvPr/>
        </p:nvSpPr>
        <p:spPr>
          <a:xfrm>
            <a:off x="1286773" y="2897038"/>
            <a:ext cx="18331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/>
          </a:p>
          <a:p>
            <a:endParaRPr lang="en-GB"/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BFDD6DF6-AD98-7FDF-8FCA-5294BF7C76B7}"/>
              </a:ext>
            </a:extLst>
          </p:cNvPr>
          <p:cNvSpPr/>
          <p:nvPr/>
        </p:nvSpPr>
        <p:spPr>
          <a:xfrm>
            <a:off x="861190" y="1776699"/>
            <a:ext cx="10380450" cy="4721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8FC169B-01BF-E36B-86EC-EE46C4E25B16}"/>
              </a:ext>
            </a:extLst>
          </p:cNvPr>
          <p:cNvSpPr txBox="1"/>
          <p:nvPr/>
        </p:nvSpPr>
        <p:spPr>
          <a:xfrm>
            <a:off x="1811546" y="1776699"/>
            <a:ext cx="81807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chemeClr val="bg1"/>
              </a:solidFill>
              <a:latin typeface="IBM Plex Serif"/>
            </a:endParaRPr>
          </a:p>
          <a:p>
            <a:pPr algn="l"/>
            <a:endParaRPr lang="en-GB">
              <a:solidFill>
                <a:schemeClr val="bg1"/>
              </a:solidFill>
              <a:latin typeface="IBM Plex Serif"/>
            </a:endParaRPr>
          </a:p>
        </p:txBody>
      </p:sp>
      <p:pic>
        <p:nvPicPr>
          <p:cNvPr id="245" name="Graphic 245" descr="Classroom with solid fill">
            <a:extLst>
              <a:ext uri="{FF2B5EF4-FFF2-40B4-BE49-F238E27FC236}">
                <a16:creationId xmlns:a16="http://schemas.microsoft.com/office/drawing/2014/main" id="{B64462B8-C63D-42BB-70E8-8B383AEF1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0100" y="2160681"/>
            <a:ext cx="914400" cy="914400"/>
          </a:xfrm>
          <a:prstGeom prst="rect">
            <a:avLst/>
          </a:prstGeom>
        </p:spPr>
      </p:pic>
      <p:pic>
        <p:nvPicPr>
          <p:cNvPr id="255" name="Graphic 255" descr="Sustainability with solid fill">
            <a:extLst>
              <a:ext uri="{FF2B5EF4-FFF2-40B4-BE49-F238E27FC236}">
                <a16:creationId xmlns:a16="http://schemas.microsoft.com/office/drawing/2014/main" id="{C146CB33-92C2-162D-9A79-4F95728E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5432" y="2160681"/>
            <a:ext cx="914400" cy="914400"/>
          </a:xfrm>
          <a:prstGeom prst="rect">
            <a:avLst/>
          </a:prstGeom>
        </p:spPr>
      </p:pic>
      <p:sp>
        <p:nvSpPr>
          <p:cNvPr id="256" name="Flowchart: Connector 255">
            <a:extLst>
              <a:ext uri="{FF2B5EF4-FFF2-40B4-BE49-F238E27FC236}">
                <a16:creationId xmlns:a16="http://schemas.microsoft.com/office/drawing/2014/main" id="{EA0C3EFB-A60C-BDB6-B0D4-91596AC52FA7}"/>
              </a:ext>
            </a:extLst>
          </p:cNvPr>
          <p:cNvSpPr/>
          <p:nvPr/>
        </p:nvSpPr>
        <p:spPr>
          <a:xfrm>
            <a:off x="6096000" y="3161092"/>
            <a:ext cx="4642434" cy="295454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t-EE" sz="1600">
                <a:solidFill>
                  <a:srgbClr val="395D76"/>
                </a:solidFill>
                <a:ea typeface="+mn-lt"/>
                <a:cs typeface="+mn-lt"/>
              </a:rPr>
              <a:t>Osaleme aktiivselt rahvusvahelistes</a:t>
            </a:r>
            <a:r>
              <a:rPr lang="et-EE" sz="1600" b="1">
                <a:solidFill>
                  <a:srgbClr val="395D76"/>
                </a:solidFill>
                <a:ea typeface="+mn-lt"/>
                <a:cs typeface="+mn-lt"/>
              </a:rPr>
              <a:t> teadus- ja innovatsiooniprojektides, et edendada jätkusuutlikumat maailma. </a:t>
            </a:r>
            <a:endParaRPr lang="et-EE" sz="1600" b="1">
              <a:solidFill>
                <a:srgbClr val="395D76"/>
              </a:solidFill>
            </a:endParaRPr>
          </a:p>
          <a:p>
            <a:pPr algn="ctr"/>
            <a:endParaRPr lang="en-GB">
              <a:solidFill>
                <a:srgbClr val="395D76"/>
              </a:solidFill>
            </a:endParaRPr>
          </a:p>
        </p:txBody>
      </p:sp>
      <p:sp>
        <p:nvSpPr>
          <p:cNvPr id="258" name="Flowchart: Connector 257">
            <a:extLst>
              <a:ext uri="{FF2B5EF4-FFF2-40B4-BE49-F238E27FC236}">
                <a16:creationId xmlns:a16="http://schemas.microsoft.com/office/drawing/2014/main" id="{ABFE13D0-F616-2D86-42AC-1C18CED2FEA1}"/>
              </a:ext>
            </a:extLst>
          </p:cNvPr>
          <p:cNvSpPr/>
          <p:nvPr/>
        </p:nvSpPr>
        <p:spPr>
          <a:xfrm>
            <a:off x="1312243" y="3116340"/>
            <a:ext cx="4649424" cy="295454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t-EE" sz="1600" b="1">
                <a:solidFill>
                  <a:srgbClr val="395D76"/>
                </a:solidFill>
                <a:ea typeface="+mn-lt"/>
                <a:cs typeface="+mn-lt"/>
              </a:rPr>
              <a:t>Teostame tipptasemel rakendusuuringuid ja sotsiaalmajanduslikke analüüse,</a:t>
            </a:r>
            <a:r>
              <a:rPr lang="et-EE" sz="1600">
                <a:solidFill>
                  <a:srgbClr val="395D76"/>
                </a:solidFill>
                <a:ea typeface="+mn-lt"/>
                <a:cs typeface="+mn-lt"/>
              </a:rPr>
              <a:t> mis aitavad kujundada nii kohalikku kui ka Läänemere piirkonna </a:t>
            </a:r>
            <a:r>
              <a:rPr lang="et-EE" sz="1600" b="1">
                <a:solidFill>
                  <a:srgbClr val="395D76"/>
                </a:solidFill>
                <a:ea typeface="+mn-lt"/>
                <a:cs typeface="+mn-lt"/>
              </a:rPr>
              <a:t>teadmuspõhist ühiskonda ja avalikku poliitikat. </a:t>
            </a:r>
            <a:endParaRPr lang="en-US" sz="1600" b="1">
              <a:solidFill>
                <a:srgbClr val="395D76"/>
              </a:solidFill>
            </a:endParaRPr>
          </a:p>
          <a:p>
            <a:pPr algn="just"/>
            <a:endParaRPr lang="et-EE" sz="1400" b="1">
              <a:solidFill>
                <a:srgbClr val="395D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11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C42ECB6B-D25B-534A-2906-8D212D1AB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t-EE">
              <a:ea typeface="+mn-lt"/>
              <a:cs typeface="+mn-lt"/>
            </a:endParaRPr>
          </a:p>
          <a:p>
            <a:endParaRPr lang="et-EE"/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DAC9ACCD-5C00-03A5-7F9B-0BEC37DB8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94" y="864000"/>
            <a:ext cx="11471291" cy="840669"/>
          </a:xfrm>
        </p:spPr>
        <p:txBody>
          <a:bodyPr>
            <a:normAutofit/>
          </a:bodyPr>
          <a:lstStyle/>
          <a:p>
            <a:r>
              <a:rPr lang="et-EE" sz="2800">
                <a:ea typeface="+mj-lt"/>
                <a:cs typeface="+mj-lt"/>
              </a:rPr>
              <a:t>30 aasta jooksul kujunenud peamised ekspertvaldkonnad</a:t>
            </a:r>
            <a:endParaRPr lang="et-EE" sz="280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ACC6572-B944-3ED4-87DC-F6B929E15D71}"/>
              </a:ext>
            </a:extLst>
          </p:cNvPr>
          <p:cNvSpPr txBox="1"/>
          <p:nvPr/>
        </p:nvSpPr>
        <p:spPr>
          <a:xfrm>
            <a:off x="1538377" y="3321170"/>
            <a:ext cx="5463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t-EE"/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C852F6B7-C544-B1BF-48AB-C4233FAD0018}"/>
              </a:ext>
            </a:extLst>
          </p:cNvPr>
          <p:cNvSpPr txBox="1"/>
          <p:nvPr/>
        </p:nvSpPr>
        <p:spPr>
          <a:xfrm>
            <a:off x="1286773" y="2897038"/>
            <a:ext cx="18331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t-EE"/>
          </a:p>
          <a:p>
            <a:endParaRPr lang="et-EE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58FC169B-01BF-E36B-86EC-EE46C4E25B16}"/>
              </a:ext>
            </a:extLst>
          </p:cNvPr>
          <p:cNvSpPr txBox="1"/>
          <p:nvPr/>
        </p:nvSpPr>
        <p:spPr>
          <a:xfrm>
            <a:off x="1811548" y="1876244"/>
            <a:ext cx="81807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t-EE">
              <a:solidFill>
                <a:schemeClr val="bg1"/>
              </a:solidFill>
              <a:latin typeface="IBM Plex Serif"/>
            </a:endParaRPr>
          </a:p>
          <a:p>
            <a:pPr algn="l"/>
            <a:endParaRPr lang="et-EE">
              <a:solidFill>
                <a:schemeClr val="bg1"/>
              </a:solidFill>
              <a:latin typeface="IBM Plex Serif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CD147D-8080-B9BF-23BA-4B06E0C45BCB}"/>
              </a:ext>
            </a:extLst>
          </p:cNvPr>
          <p:cNvSpPr/>
          <p:nvPr/>
        </p:nvSpPr>
        <p:spPr>
          <a:xfrm>
            <a:off x="728716" y="1526372"/>
            <a:ext cx="10610490" cy="4665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t-EE"/>
          </a:p>
        </p:txBody>
      </p:sp>
      <p:pic>
        <p:nvPicPr>
          <p:cNvPr id="7" name="Graphic 7" descr="Puzzle pieces with solid fill">
            <a:extLst>
              <a:ext uri="{FF2B5EF4-FFF2-40B4-BE49-F238E27FC236}">
                <a16:creationId xmlns:a16="http://schemas.microsoft.com/office/drawing/2014/main" id="{22D36CBE-C711-AA2C-2598-18E2565AF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1546" y="4875042"/>
            <a:ext cx="770627" cy="785004"/>
          </a:xfrm>
          <a:prstGeom prst="rect">
            <a:avLst/>
          </a:prstGeom>
        </p:spPr>
      </p:pic>
      <p:pic>
        <p:nvPicPr>
          <p:cNvPr id="8" name="Graphic 8" descr="City with solid fill">
            <a:extLst>
              <a:ext uri="{FF2B5EF4-FFF2-40B4-BE49-F238E27FC236}">
                <a16:creationId xmlns:a16="http://schemas.microsoft.com/office/drawing/2014/main" id="{DEF56F31-3606-A19E-D23E-8599A11CE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1117" y="3365394"/>
            <a:ext cx="788610" cy="788610"/>
          </a:xfrm>
          <a:prstGeom prst="rect">
            <a:avLst/>
          </a:prstGeom>
        </p:spPr>
      </p:pic>
      <p:pic>
        <p:nvPicPr>
          <p:cNvPr id="9" name="Graphic 9" descr="Renewable Energy with solid fill">
            <a:extLst>
              <a:ext uri="{FF2B5EF4-FFF2-40B4-BE49-F238E27FC236}">
                <a16:creationId xmlns:a16="http://schemas.microsoft.com/office/drawing/2014/main" id="{B69B2F68-DDC9-A03A-321D-BEB014709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1490" y="3269411"/>
            <a:ext cx="387145" cy="369332"/>
          </a:xfrm>
          <a:prstGeom prst="rect">
            <a:avLst/>
          </a:prstGeom>
        </p:spPr>
      </p:pic>
      <p:pic>
        <p:nvPicPr>
          <p:cNvPr id="10" name="Graphic 10" descr="Earth globe: Africa and Europe with solid fill">
            <a:extLst>
              <a:ext uri="{FF2B5EF4-FFF2-40B4-BE49-F238E27FC236}">
                <a16:creationId xmlns:a16="http://schemas.microsoft.com/office/drawing/2014/main" id="{EFA8AA46-CC2C-E9D9-84FB-BD0735877A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8923" y="3673297"/>
            <a:ext cx="773842" cy="773842"/>
          </a:xfrm>
          <a:prstGeom prst="rect">
            <a:avLst/>
          </a:prstGeom>
        </p:spPr>
      </p:pic>
      <p:pic>
        <p:nvPicPr>
          <p:cNvPr id="11" name="Graphic 11" descr="Group of women with solid fill">
            <a:extLst>
              <a:ext uri="{FF2B5EF4-FFF2-40B4-BE49-F238E27FC236}">
                <a16:creationId xmlns:a16="http://schemas.microsoft.com/office/drawing/2014/main" id="{D93A81BD-0615-7AB3-DD04-1A30737FF6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2728" y="3717803"/>
            <a:ext cx="612476" cy="612476"/>
          </a:xfrm>
          <a:prstGeom prst="rect">
            <a:avLst/>
          </a:prstGeom>
        </p:spPr>
      </p:pic>
      <p:pic>
        <p:nvPicPr>
          <p:cNvPr id="12" name="Graphic 12" descr="Wireless router outline">
            <a:extLst>
              <a:ext uri="{FF2B5EF4-FFF2-40B4-BE49-F238E27FC236}">
                <a16:creationId xmlns:a16="http://schemas.microsoft.com/office/drawing/2014/main" id="{5C6D2CCE-BB65-602B-1C13-CB5A13C296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513642" y="4791110"/>
            <a:ext cx="914400" cy="914400"/>
          </a:xfrm>
          <a:prstGeom prst="rect">
            <a:avLst/>
          </a:prstGeom>
        </p:spPr>
      </p:pic>
      <p:pic>
        <p:nvPicPr>
          <p:cNvPr id="13" name="Graphic 13" descr="Classroom with solid fill">
            <a:extLst>
              <a:ext uri="{FF2B5EF4-FFF2-40B4-BE49-F238E27FC236}">
                <a16:creationId xmlns:a16="http://schemas.microsoft.com/office/drawing/2014/main" id="{E0B337E5-B1AD-4AD4-E643-9855F65C00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14234" y="2470796"/>
            <a:ext cx="914400" cy="914400"/>
          </a:xfrm>
          <a:prstGeom prst="rect">
            <a:avLst/>
          </a:prstGeom>
        </p:spPr>
      </p:pic>
      <p:pic>
        <p:nvPicPr>
          <p:cNvPr id="14" name="Graphic 14" descr="Statistics with solid fill">
            <a:extLst>
              <a:ext uri="{FF2B5EF4-FFF2-40B4-BE49-F238E27FC236}">
                <a16:creationId xmlns:a16="http://schemas.microsoft.com/office/drawing/2014/main" id="{2724DB81-97D5-3411-68EE-8ABCBC963D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31239" y="2609295"/>
            <a:ext cx="9144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5BE827-CDD9-A605-DC51-DBE1065B2C0C}"/>
              </a:ext>
            </a:extLst>
          </p:cNvPr>
          <p:cNvSpPr txBox="1"/>
          <p:nvPr/>
        </p:nvSpPr>
        <p:spPr>
          <a:xfrm>
            <a:off x="1295741" y="2094814"/>
            <a:ext cx="25232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Haridus, noored ja tööturg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EBBF69-5894-F32E-2074-3386C80F28BB}"/>
              </a:ext>
            </a:extLst>
          </p:cNvPr>
          <p:cNvSpPr txBox="1"/>
          <p:nvPr/>
        </p:nvSpPr>
        <p:spPr>
          <a:xfrm>
            <a:off x="1286772" y="5046451"/>
            <a:ext cx="25232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t-EE" sz="1200">
              <a:solidFill>
                <a:schemeClr val="bg1">
                  <a:lumMod val="95000"/>
                </a:schemeClr>
              </a:solidFill>
              <a:latin typeface="IBM Plex Serif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78730-9D3C-5E41-E6F0-4767766DF463}"/>
              </a:ext>
            </a:extLst>
          </p:cNvPr>
          <p:cNvSpPr txBox="1"/>
          <p:nvPr/>
        </p:nvSpPr>
        <p:spPr>
          <a:xfrm>
            <a:off x="3432202" y="3385196"/>
            <a:ext cx="173631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Ränne ja lõimumine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B47BEF-D5BE-BCA2-1B61-58002FD72199}"/>
              </a:ext>
            </a:extLst>
          </p:cNvPr>
          <p:cNvSpPr txBox="1"/>
          <p:nvPr/>
        </p:nvSpPr>
        <p:spPr>
          <a:xfrm>
            <a:off x="5546361" y="2140980"/>
            <a:ext cx="252322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Tulevikuseire, poliitikaanalüüs ja hindamine</a:t>
            </a:r>
          </a:p>
        </p:txBody>
      </p:sp>
      <p:pic>
        <p:nvPicPr>
          <p:cNvPr id="19" name="Graphic 19" descr="Open hand with plant with solid fill">
            <a:extLst>
              <a:ext uri="{FF2B5EF4-FFF2-40B4-BE49-F238E27FC236}">
                <a16:creationId xmlns:a16="http://schemas.microsoft.com/office/drawing/2014/main" id="{B2C6ADD3-E4C2-9001-03E9-539C31BD571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046655" y="4810344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B18359-A55D-9DDA-24C3-8A31BDAD1147}"/>
              </a:ext>
            </a:extLst>
          </p:cNvPr>
          <p:cNvSpPr txBox="1"/>
          <p:nvPr/>
        </p:nvSpPr>
        <p:spPr>
          <a:xfrm>
            <a:off x="5326826" y="4598043"/>
            <a:ext cx="25232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Jätkusuutlikkus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7C6D0B-E778-5C9C-2CEC-836954BBF976}"/>
              </a:ext>
            </a:extLst>
          </p:cNvPr>
          <p:cNvSpPr txBox="1"/>
          <p:nvPr/>
        </p:nvSpPr>
        <p:spPr>
          <a:xfrm>
            <a:off x="8730650" y="2958910"/>
            <a:ext cx="25232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Tark linn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D0E20E-C826-D55C-6B41-49338CB1C1FB}"/>
              </a:ext>
            </a:extLst>
          </p:cNvPr>
          <p:cNvSpPr txBox="1"/>
          <p:nvPr/>
        </p:nvSpPr>
        <p:spPr>
          <a:xfrm>
            <a:off x="8716778" y="4535193"/>
            <a:ext cx="25232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Tehnoloogia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732280-C450-5A7E-DA0F-9CCB41D20DBC}"/>
              </a:ext>
            </a:extLst>
          </p:cNvPr>
          <p:cNvSpPr txBox="1"/>
          <p:nvPr/>
        </p:nvSpPr>
        <p:spPr>
          <a:xfrm>
            <a:off x="1611683" y="4666576"/>
            <a:ext cx="150820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sz="1200" b="1">
                <a:solidFill>
                  <a:schemeClr val="bg1">
                    <a:lumMod val="95000"/>
                  </a:schemeClr>
                </a:solidFill>
                <a:latin typeface="IBM Plex Serif"/>
              </a:rPr>
              <a:t>Innovatsioon</a:t>
            </a:r>
          </a:p>
        </p:txBody>
      </p:sp>
    </p:spTree>
    <p:extLst>
      <p:ext uri="{BB962C8B-B14F-4D97-AF65-F5344CB8AC3E}">
        <p14:creationId xmlns:p14="http://schemas.microsoft.com/office/powerpoint/2010/main" val="2671343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C42ECB6B-D25B-534A-2906-8D212D1AB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Uuringu</a:t>
            </a:r>
            <a:r>
              <a:rPr lang="en-US"/>
              <a:t> </a:t>
            </a:r>
            <a:r>
              <a:rPr lang="en-US" err="1"/>
              <a:t>eesmärk</a:t>
            </a:r>
            <a:r>
              <a:rPr lang="en-US"/>
              <a:t> ja </a:t>
            </a:r>
            <a:r>
              <a:rPr lang="en-US" err="1"/>
              <a:t>metoodika</a:t>
            </a:r>
            <a:r>
              <a:rPr lang="en-US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Osalejate</a:t>
            </a:r>
            <a:r>
              <a:rPr lang="en-US"/>
              <a:t> </a:t>
            </a:r>
            <a:r>
              <a:rPr lang="en-US" err="1"/>
              <a:t>taust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Tubaka- ja nikotiinitoodete tarvitamine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Tarvitamisega seotud hoiakud ja uskumused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Tarvitamisest loobumine ja selle põhjused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Sekkumismeetmed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err="1"/>
              <a:t>Peamised</a:t>
            </a:r>
            <a:r>
              <a:rPr lang="en-US"/>
              <a:t> </a:t>
            </a:r>
            <a:r>
              <a:rPr lang="en-US" err="1"/>
              <a:t>järeldused</a:t>
            </a:r>
            <a:r>
              <a:rPr lang="en-US"/>
              <a:t> </a:t>
            </a:r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DAC9ACCD-5C00-03A5-7F9B-0BEC37DB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Tänased</a:t>
            </a:r>
            <a:r>
              <a:rPr lang="en-US"/>
              <a:t> </a:t>
            </a:r>
            <a:r>
              <a:rPr lang="en-US" err="1"/>
              <a:t>teemad</a:t>
            </a:r>
            <a:r>
              <a:rPr lang="en-US"/>
              <a:t>: </a:t>
            </a:r>
            <a:br>
              <a:rPr lang="en-US"/>
            </a:br>
            <a:r>
              <a:rPr lang="en-US" err="1"/>
              <a:t>tubaka</a:t>
            </a:r>
            <a:r>
              <a:rPr lang="en-US"/>
              <a:t> ja </a:t>
            </a:r>
            <a:r>
              <a:rPr lang="en-US" err="1"/>
              <a:t>nikotiinitoodete</a:t>
            </a:r>
            <a:r>
              <a:rPr lang="en-US"/>
              <a:t> </a:t>
            </a:r>
            <a:r>
              <a:rPr lang="en-US" err="1"/>
              <a:t>tarvitamise</a:t>
            </a:r>
            <a:r>
              <a:rPr lang="en-US"/>
              <a:t> </a:t>
            </a:r>
            <a:r>
              <a:rPr lang="en-US" err="1"/>
              <a:t>uuring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4268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B991504B-6B7A-D6B8-E6B3-42ABB82A7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1825624"/>
            <a:ext cx="10464613" cy="4168375"/>
          </a:xfrm>
        </p:spPr>
        <p:txBody>
          <a:bodyPr numCol="1">
            <a:normAutofit/>
          </a:bodyPr>
          <a:lstStyle/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/>
              <a:t>Anda </a:t>
            </a:r>
            <a:r>
              <a:rPr lang="en-US" sz="2400" err="1"/>
              <a:t>ülevaade</a:t>
            </a:r>
            <a:r>
              <a:rPr lang="en-US" sz="2400"/>
              <a:t> </a:t>
            </a:r>
            <a:r>
              <a:rPr lang="en-US" sz="2400" err="1"/>
              <a:t>tubaka</a:t>
            </a:r>
            <a:r>
              <a:rPr lang="en-US" sz="2400"/>
              <a:t>- ja </a:t>
            </a:r>
            <a:r>
              <a:rPr lang="en-US" sz="2400" err="1"/>
              <a:t>nikotiinitoodete</a:t>
            </a:r>
            <a:r>
              <a:rPr lang="en-US" sz="2400"/>
              <a:t> </a:t>
            </a:r>
            <a:r>
              <a:rPr lang="en-US" sz="2400" err="1"/>
              <a:t>tarvitamisest</a:t>
            </a:r>
            <a:r>
              <a:rPr lang="en-US" sz="2400"/>
              <a:t> </a:t>
            </a:r>
            <a:r>
              <a:rPr lang="en-US" sz="2400" err="1"/>
              <a:t>Eestis</a:t>
            </a:r>
            <a:r>
              <a:rPr lang="en-US" sz="2400"/>
              <a:t>: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 b="1" err="1"/>
              <a:t>Millised</a:t>
            </a:r>
            <a:r>
              <a:rPr lang="en-US" sz="2400"/>
              <a:t> tooted? </a:t>
            </a:r>
            <a:r>
              <a:rPr lang="en-US" sz="2400" b="1" err="1"/>
              <a:t>Kui</a:t>
            </a:r>
            <a:r>
              <a:rPr lang="en-US" sz="2400" b="1"/>
              <a:t> </a:t>
            </a:r>
            <a:r>
              <a:rPr lang="en-US" sz="2400" b="1" err="1"/>
              <a:t>palju</a:t>
            </a:r>
            <a:r>
              <a:rPr lang="en-US" sz="2400" b="1"/>
              <a:t> </a:t>
            </a:r>
            <a:r>
              <a:rPr lang="en-US" sz="2400" err="1"/>
              <a:t>neid</a:t>
            </a:r>
            <a:r>
              <a:rPr lang="en-US" sz="2400"/>
              <a:t> </a:t>
            </a:r>
            <a:r>
              <a:rPr lang="en-US" sz="2400" err="1"/>
              <a:t>tarbitakse</a:t>
            </a:r>
            <a:r>
              <a:rPr lang="en-US" sz="2400"/>
              <a:t>? </a:t>
            </a:r>
            <a:r>
              <a:rPr lang="en-US" sz="2400" b="1" err="1"/>
              <a:t>Miks</a:t>
            </a:r>
            <a:r>
              <a:rPr lang="en-US" sz="2400"/>
              <a:t>? </a:t>
            </a:r>
            <a:r>
              <a:rPr lang="en-US" sz="2400" b="1" err="1"/>
              <a:t>Kust</a:t>
            </a:r>
            <a:r>
              <a:rPr lang="en-US" sz="2400"/>
              <a:t> </a:t>
            </a:r>
            <a:r>
              <a:rPr lang="en-US" sz="2400" err="1"/>
              <a:t>neid</a:t>
            </a:r>
            <a:r>
              <a:rPr lang="en-US" sz="2400"/>
              <a:t> </a:t>
            </a:r>
            <a:r>
              <a:rPr lang="en-US" sz="2400" err="1"/>
              <a:t>saadakse</a:t>
            </a:r>
            <a:r>
              <a:rPr lang="en-US" sz="2400"/>
              <a:t>?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 err="1"/>
              <a:t>Uurida</a:t>
            </a:r>
            <a:r>
              <a:rPr lang="en-US" sz="2400"/>
              <a:t> </a:t>
            </a:r>
            <a:r>
              <a:rPr lang="en-US" sz="2400" err="1"/>
              <a:t>toodete</a:t>
            </a:r>
            <a:r>
              <a:rPr lang="en-US" sz="2400"/>
              <a:t> </a:t>
            </a:r>
            <a:r>
              <a:rPr lang="en-US" sz="2400" err="1"/>
              <a:t>tarvitamisega</a:t>
            </a:r>
            <a:r>
              <a:rPr lang="en-US" sz="2400"/>
              <a:t> </a:t>
            </a:r>
            <a:r>
              <a:rPr lang="en-US" sz="2400" err="1"/>
              <a:t>seotud</a:t>
            </a:r>
            <a:r>
              <a:rPr lang="en-US" sz="2400"/>
              <a:t> </a:t>
            </a:r>
            <a:r>
              <a:rPr lang="en-US" sz="2400" err="1"/>
              <a:t>hoiakuid</a:t>
            </a:r>
            <a:r>
              <a:rPr lang="en-US" sz="2400"/>
              <a:t> ja </a:t>
            </a:r>
            <a:r>
              <a:rPr lang="en-US" sz="2400" err="1"/>
              <a:t>uskumusi</a:t>
            </a:r>
            <a:endParaRPr lang="en-US" sz="240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 err="1"/>
              <a:t>Kirjeldada</a:t>
            </a:r>
            <a:r>
              <a:rPr lang="en-US" sz="2400"/>
              <a:t> ja </a:t>
            </a:r>
            <a:r>
              <a:rPr lang="en-US" sz="2400" err="1"/>
              <a:t>analüüsida</a:t>
            </a:r>
            <a:r>
              <a:rPr lang="en-US" sz="2400"/>
              <a:t> </a:t>
            </a:r>
            <a:r>
              <a:rPr lang="en-US" sz="2400" err="1"/>
              <a:t>tarvitajate</a:t>
            </a:r>
            <a:r>
              <a:rPr lang="en-US" sz="2400"/>
              <a:t> </a:t>
            </a:r>
            <a:r>
              <a:rPr lang="en-US" sz="2400" err="1"/>
              <a:t>profiili</a:t>
            </a:r>
            <a:r>
              <a:rPr lang="en-US" sz="2400"/>
              <a:t>, </a:t>
            </a:r>
            <a:r>
              <a:rPr lang="en-US" sz="2400" err="1"/>
              <a:t>sh</a:t>
            </a:r>
            <a:r>
              <a:rPr lang="en-US" sz="2400"/>
              <a:t> </a:t>
            </a:r>
            <a:r>
              <a:rPr lang="en-US" sz="2400" err="1"/>
              <a:t>isiksusejooni</a:t>
            </a:r>
            <a:endParaRPr lang="en-US" sz="240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/>
              <a:t>Mis </a:t>
            </a:r>
            <a:r>
              <a:rPr lang="en-US" sz="2400" err="1"/>
              <a:t>põhjustel</a:t>
            </a:r>
            <a:r>
              <a:rPr lang="en-US" sz="2400"/>
              <a:t> </a:t>
            </a:r>
            <a:r>
              <a:rPr lang="en-US" sz="2400" err="1"/>
              <a:t>loobutakse</a:t>
            </a:r>
            <a:r>
              <a:rPr lang="en-US" sz="2400"/>
              <a:t>?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sz="2400"/>
              <a:t>Mis </a:t>
            </a:r>
            <a:r>
              <a:rPr lang="en-US" sz="2400" err="1"/>
              <a:t>tegevused</a:t>
            </a:r>
            <a:r>
              <a:rPr lang="en-US" sz="2400"/>
              <a:t> </a:t>
            </a:r>
            <a:r>
              <a:rPr lang="en-US" sz="2400" err="1"/>
              <a:t>võiksid</a:t>
            </a:r>
            <a:r>
              <a:rPr lang="en-US" sz="2400"/>
              <a:t> </a:t>
            </a:r>
            <a:r>
              <a:rPr lang="en-US" sz="2400" err="1"/>
              <a:t>ennetada</a:t>
            </a:r>
            <a:r>
              <a:rPr lang="en-US" sz="2400"/>
              <a:t> ja </a:t>
            </a:r>
            <a:r>
              <a:rPr lang="en-US" sz="2400" err="1"/>
              <a:t>vähendada</a:t>
            </a:r>
            <a:r>
              <a:rPr lang="en-US" sz="2400"/>
              <a:t> </a:t>
            </a:r>
            <a:r>
              <a:rPr lang="en-US" sz="2400" err="1"/>
              <a:t>tubaka</a:t>
            </a:r>
            <a:r>
              <a:rPr lang="en-US" sz="2400"/>
              <a:t>- ja </a:t>
            </a:r>
            <a:r>
              <a:rPr lang="en-US" sz="2400" err="1"/>
              <a:t>nikotiinitoodete</a:t>
            </a:r>
            <a:r>
              <a:rPr lang="en-US" sz="2400"/>
              <a:t> </a:t>
            </a:r>
            <a:r>
              <a:rPr lang="en-US" sz="2400" err="1"/>
              <a:t>tarvitamist</a:t>
            </a:r>
            <a:r>
              <a:rPr lang="en-US" sz="2400"/>
              <a:t>? </a:t>
            </a:r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8EB79933-0114-FAB5-E2A0-DDA0CAAD8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Uuringu</a:t>
            </a:r>
            <a:r>
              <a:rPr lang="en-US"/>
              <a:t> </a:t>
            </a:r>
            <a:r>
              <a:rPr lang="en-US" err="1"/>
              <a:t>eesmärk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1033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alkiri 2">
            <a:extLst>
              <a:ext uri="{FF2B5EF4-FFF2-40B4-BE49-F238E27FC236}">
                <a16:creationId xmlns:a16="http://schemas.microsoft.com/office/drawing/2014/main" id="{8EB79933-0114-FAB5-E2A0-DDA0CAAD8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Uuringu</a:t>
            </a:r>
            <a:r>
              <a:rPr lang="en-US"/>
              <a:t> </a:t>
            </a:r>
            <a:r>
              <a:rPr lang="en-US" err="1"/>
              <a:t>metoodika</a:t>
            </a:r>
            <a:endParaRPr lang="en-US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52FE0EB-9947-957F-A535-A7724F7BA056}"/>
              </a:ext>
            </a:extLst>
          </p:cNvPr>
          <p:cNvSpPr txBox="1">
            <a:spLocks/>
          </p:cNvSpPr>
          <p:nvPr/>
        </p:nvSpPr>
        <p:spPr>
          <a:xfrm>
            <a:off x="868552" y="1825625"/>
            <a:ext cx="10456673" cy="40244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/>
              <a:t>Kirjanduse analüüs (tarvitamine ja sekkumine Eestis ja teistes riikides)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/>
              <a:t>Eelintervjuud (5 spetsialistiga, 12 tarvitajaga)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/>
              <a:t>Veebiküsitlus (kaks sihtrühma):</a:t>
            </a:r>
          </a:p>
          <a:p>
            <a:pPr marL="846900" lvl="2" indent="-342900" algn="just">
              <a:buFont typeface="+mj-lt"/>
              <a:buAutoNum type="arabicPeriod"/>
            </a:pPr>
            <a:r>
              <a:rPr lang="et-EE" sz="2400" b="1"/>
              <a:t>Elanikkonna küsitlus </a:t>
            </a:r>
            <a:r>
              <a:rPr lang="et-EE" sz="2400"/>
              <a:t>(16–64-aastased; 05.-06.2022; N = 1002)</a:t>
            </a:r>
            <a:endParaRPr lang="et-EE" sz="2400" b="1"/>
          </a:p>
          <a:p>
            <a:pPr marL="846900" lvl="2" indent="-342900" algn="just">
              <a:buFont typeface="+mj-lt"/>
              <a:buAutoNum type="arabicPeriod"/>
            </a:pPr>
            <a:r>
              <a:rPr lang="et-EE" sz="2400" b="1"/>
              <a:t>Õpilaste küsitlus </a:t>
            </a:r>
            <a:r>
              <a:rPr lang="et-EE" sz="2400"/>
              <a:t>(11–18-aastased; 24.05.-06.2022; N = 720)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err="1"/>
              <a:t>Järelintervjuud</a:t>
            </a:r>
            <a:r>
              <a:rPr lang="et-EE"/>
              <a:t> (16 tarvitajaga, 16</a:t>
            </a:r>
            <a:r>
              <a:rPr lang="et-EE" sz="2400"/>
              <a:t>–</a:t>
            </a:r>
            <a:r>
              <a:rPr lang="et-EE"/>
              <a:t>34-aastased)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/>
              <a:t>Sekkumiste koostamise töötuba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/>
              <a:t>Küsitlusandmeid analüüsiti kasutades kvalitatiivset ja kvantitatiivset analüüsi</a:t>
            </a:r>
          </a:p>
          <a:p>
            <a:pPr marL="846900" lvl="2" indent="-342900" algn="just">
              <a:buFont typeface="+mj-lt"/>
              <a:buAutoNum type="arabicPeriod"/>
            </a:pP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51302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A7F9B7-E8B0-09B3-3222-39DEC880E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71607"/>
            <a:ext cx="5237163" cy="416837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N = 720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55% tüdrukuid, 45% poisse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79% eestlased, 16% venelased, 5% muust rahvusest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50% maakonnakeskustest, 28% teistest linnadest/alevikest, 22% küladest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9% ei ela emaga, 37% ei ela isaga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A29B87-43E0-6935-D8C7-9E5CD18E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Uuringus</a:t>
            </a:r>
            <a:r>
              <a:rPr lang="en-GB"/>
              <a:t> </a:t>
            </a:r>
            <a:r>
              <a:rPr lang="en-GB" err="1"/>
              <a:t>osalejate</a:t>
            </a:r>
            <a:r>
              <a:rPr lang="en-GB"/>
              <a:t> </a:t>
            </a:r>
            <a:r>
              <a:rPr lang="en-GB" err="1"/>
              <a:t>taust</a:t>
            </a:r>
            <a:r>
              <a:rPr lang="en-GB"/>
              <a:t> 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4A4F8F6-6F7D-8212-055A-651B14F6E86F}"/>
              </a:ext>
            </a:extLst>
          </p:cNvPr>
          <p:cNvSpPr txBox="1">
            <a:spLocks/>
          </p:cNvSpPr>
          <p:nvPr/>
        </p:nvSpPr>
        <p:spPr>
          <a:xfrm>
            <a:off x="1019175" y="1978025"/>
            <a:ext cx="4893252" cy="4168376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N = 1002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49% naisi, 51% mehi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69% eestlased, 28% venelased, 3% muust rahvusest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56% maakonnakeskustest, 32% teistest linnadest/alevikest, 13% küladest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71% palgatöötajad, 29% muu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/>
              <a:t>15% netosissetulek üle 1600 € pereliikme kohta, 17% alla 600 € pereliikme kohta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BA60996-30E8-FC7D-2911-1528E9B083D9}"/>
              </a:ext>
            </a:extLst>
          </p:cNvPr>
          <p:cNvSpPr txBox="1">
            <a:spLocks/>
          </p:cNvSpPr>
          <p:nvPr/>
        </p:nvSpPr>
        <p:spPr>
          <a:xfrm>
            <a:off x="942975" y="1564681"/>
            <a:ext cx="4428751" cy="60384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2400"/>
              <a:t>Elanikkond:</a:t>
            </a:r>
            <a:endParaRPr lang="en-GB" sz="240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C7742ED0-52F5-9E09-D5E9-8C54A45552B3}"/>
              </a:ext>
            </a:extLst>
          </p:cNvPr>
          <p:cNvSpPr txBox="1">
            <a:spLocks/>
          </p:cNvSpPr>
          <p:nvPr/>
        </p:nvSpPr>
        <p:spPr>
          <a:xfrm>
            <a:off x="6137181" y="1564681"/>
            <a:ext cx="4428751" cy="60384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2400"/>
              <a:t>Õpilased: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43623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144AC434-3D08-458C-8FFC-41818B4DE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1825625"/>
            <a:ext cx="10464613" cy="4500224"/>
          </a:xfrm>
        </p:spPr>
        <p:txBody>
          <a:bodyPr>
            <a:normAutofit fontScale="92500" lnSpcReduction="10000"/>
          </a:bodyPr>
          <a:lstStyle/>
          <a:p>
            <a:r>
              <a:rPr lang="et-EE" sz="2600" b="1"/>
              <a:t>Tubakatooted</a:t>
            </a:r>
            <a:r>
              <a:rPr lang="et-EE" sz="260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Klassikalised suitsetatavad tubakatooted (sigaretid, sigarid ja sigarillod),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Huuletubakas ehk tubakaga nikotiinipadi (ingl </a:t>
            </a:r>
            <a:r>
              <a:rPr lang="et-EE" sz="2600" i="1" err="1"/>
              <a:t>snus</a:t>
            </a:r>
            <a:r>
              <a:rPr lang="et-EE" sz="2600"/>
              <a:t>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Kuumutatav tubakas (</a:t>
            </a:r>
            <a:r>
              <a:rPr lang="et-EE" sz="2600" err="1"/>
              <a:t>HnB</a:t>
            </a:r>
            <a:r>
              <a:rPr lang="et-EE" sz="2600"/>
              <a:t> ja IQOS),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Vesipiip,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Nuusktubakas ehk </a:t>
            </a:r>
            <a:r>
              <a:rPr lang="et-EE" sz="2600" err="1"/>
              <a:t>snuff</a:t>
            </a:r>
            <a:r>
              <a:rPr lang="et-EE" sz="260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Närimistubakas </a:t>
            </a:r>
          </a:p>
          <a:p>
            <a:r>
              <a:rPr lang="et-EE" sz="2600" b="1"/>
              <a:t>Tubakavabad nikotiinitooted</a:t>
            </a:r>
            <a:r>
              <a:rPr lang="et-EE" sz="260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E-sigaretid (sh SWITCH ja HEXA),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600"/>
              <a:t>Tubakavabad nikotiinipadjad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t-EE"/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FB33B40F-9808-E1F9-C686-A9053D5B3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Uuritud</a:t>
            </a:r>
            <a:r>
              <a:rPr lang="en-US"/>
              <a:t> tooted</a:t>
            </a:r>
          </a:p>
        </p:txBody>
      </p:sp>
    </p:spTree>
    <p:extLst>
      <p:ext uri="{BB962C8B-B14F-4D97-AF65-F5344CB8AC3E}">
        <p14:creationId xmlns:p14="http://schemas.microsoft.com/office/powerpoint/2010/main" val="217203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810829-C0C0-C704-5BFF-AFE7154F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/>
              <a:t>Kui palju ja mida tarvitavad elanikud ja õpilased?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B5B871-0CDF-B753-72D5-64DC677305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490" y="1272987"/>
            <a:ext cx="9581895" cy="544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349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A16B33-7F7F-1660-D31D-10CDE2E1D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66" y="1881586"/>
            <a:ext cx="5216577" cy="439929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err="1"/>
              <a:t>Võrreldes</a:t>
            </a:r>
            <a:r>
              <a:rPr lang="en-GB" sz="2800"/>
              <a:t> </a:t>
            </a:r>
            <a:r>
              <a:rPr lang="en-GB" sz="2800" err="1"/>
              <a:t>elanikkonnaga</a:t>
            </a:r>
            <a:r>
              <a:rPr lang="en-GB" sz="2800"/>
              <a:t> </a:t>
            </a:r>
            <a:r>
              <a:rPr lang="en-GB" sz="2800" err="1"/>
              <a:t>alustavad</a:t>
            </a:r>
            <a:r>
              <a:rPr lang="en-GB" sz="2800"/>
              <a:t> </a:t>
            </a:r>
            <a:r>
              <a:rPr lang="en-GB" sz="2800" err="1"/>
              <a:t>noored</a:t>
            </a:r>
            <a:r>
              <a:rPr lang="en-GB" sz="2800"/>
              <a:t> </a:t>
            </a:r>
            <a:r>
              <a:rPr lang="en-GB" sz="2800" err="1"/>
              <a:t>toodete</a:t>
            </a:r>
            <a:r>
              <a:rPr lang="en-GB" sz="2800"/>
              <a:t> </a:t>
            </a:r>
            <a:r>
              <a:rPr lang="en-GB" sz="2800" err="1"/>
              <a:t>tarvitamist</a:t>
            </a:r>
            <a:r>
              <a:rPr lang="en-GB" sz="2800"/>
              <a:t> </a:t>
            </a:r>
            <a:r>
              <a:rPr lang="en-GB" sz="2800" err="1"/>
              <a:t>varem</a:t>
            </a:r>
            <a:endParaRPr lang="en-GB" sz="2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err="1"/>
              <a:t>Noorte</a:t>
            </a:r>
            <a:r>
              <a:rPr lang="en-GB" sz="2800"/>
              <a:t> </a:t>
            </a:r>
            <a:r>
              <a:rPr lang="en-GB" sz="2800" err="1"/>
              <a:t>seltskonnas</a:t>
            </a:r>
            <a:r>
              <a:rPr lang="en-GB" sz="2800"/>
              <a:t> on </a:t>
            </a:r>
            <a:r>
              <a:rPr lang="en-GB" sz="2800" err="1"/>
              <a:t>tarvitamine</a:t>
            </a:r>
            <a:r>
              <a:rPr lang="en-GB" sz="2800"/>
              <a:t> </a:t>
            </a:r>
            <a:r>
              <a:rPr lang="en-GB" sz="2800" err="1"/>
              <a:t>tavapärane</a:t>
            </a:r>
            <a:r>
              <a:rPr lang="en-GB" sz="2800"/>
              <a:t> </a:t>
            </a:r>
            <a:r>
              <a:rPr lang="en-GB" sz="2800" err="1"/>
              <a:t>ja</a:t>
            </a:r>
            <a:r>
              <a:rPr lang="en-GB" sz="2800"/>
              <a:t> </a:t>
            </a:r>
            <a:r>
              <a:rPr lang="en-GB" sz="2800" err="1"/>
              <a:t>kättesaadavus</a:t>
            </a:r>
            <a:r>
              <a:rPr lang="en-GB" sz="2800"/>
              <a:t> </a:t>
            </a:r>
            <a:r>
              <a:rPr lang="en-GB" sz="2800" err="1"/>
              <a:t>lihtne</a:t>
            </a:r>
            <a:endParaRPr lang="en-GB" sz="2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err="1"/>
              <a:t>Meeldiv</a:t>
            </a:r>
            <a:r>
              <a:rPr lang="en-GB" sz="2800"/>
              <a:t> </a:t>
            </a:r>
            <a:r>
              <a:rPr lang="en-GB" sz="2800" err="1"/>
              <a:t>esmakogemus</a:t>
            </a:r>
            <a:r>
              <a:rPr lang="en-GB" sz="2800"/>
              <a:t> </a:t>
            </a:r>
            <a:r>
              <a:rPr lang="en-GB" sz="2800">
                <a:sym typeface="Wingdings" pitchFamily="2" charset="2"/>
              </a:rPr>
              <a:t> </a:t>
            </a:r>
            <a:r>
              <a:rPr lang="en-GB" sz="2800" err="1">
                <a:sym typeface="Wingdings" pitchFamily="2" charset="2"/>
              </a:rPr>
              <a:t>suurem</a:t>
            </a:r>
            <a:r>
              <a:rPr lang="en-GB" sz="2800">
                <a:sym typeface="Wingdings" pitchFamily="2" charset="2"/>
              </a:rPr>
              <a:t> risk </a:t>
            </a:r>
            <a:r>
              <a:rPr lang="en-GB" sz="2800" err="1">
                <a:sym typeface="Wingdings" pitchFamily="2" charset="2"/>
              </a:rPr>
              <a:t>igapäevaseks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tarvitamiseks</a:t>
            </a:r>
            <a:endParaRPr lang="en-GB" sz="2800">
              <a:sym typeface="Wingdings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err="1">
                <a:sym typeface="Wingdings" pitchFamily="2" charset="2"/>
              </a:rPr>
              <a:t>Esimesena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tarvitatakse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endiselt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sigaretti</a:t>
            </a:r>
            <a:r>
              <a:rPr lang="en-GB" sz="2800">
                <a:sym typeface="Wingdings" pitchFamily="2" charset="2"/>
              </a:rPr>
              <a:t>, </a:t>
            </a:r>
            <a:r>
              <a:rPr lang="en-GB" sz="2800" err="1">
                <a:sym typeface="Wingdings" pitchFamily="2" charset="2"/>
              </a:rPr>
              <a:t>kuid</a:t>
            </a:r>
            <a:r>
              <a:rPr lang="en-GB" sz="2800">
                <a:sym typeface="Wingdings" pitchFamily="2" charset="2"/>
              </a:rPr>
              <a:t> e-</a:t>
            </a:r>
            <a:r>
              <a:rPr lang="en-GB" sz="2800" err="1">
                <a:sym typeface="Wingdings" pitchFamily="2" charset="2"/>
              </a:rPr>
              <a:t>sigaret</a:t>
            </a:r>
            <a:r>
              <a:rPr lang="en-GB" sz="2800">
                <a:sym typeface="Wingdings" pitchFamily="2" charset="2"/>
              </a:rPr>
              <a:t> on </a:t>
            </a:r>
            <a:r>
              <a:rPr lang="en-GB" sz="2800" err="1">
                <a:sym typeface="Wingdings" pitchFamily="2" charset="2"/>
              </a:rPr>
              <a:t>tõusmas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populaarsemaks</a:t>
            </a:r>
            <a:r>
              <a:rPr lang="en-GB" sz="2800">
                <a:sym typeface="Wingdings" pitchFamily="2" charset="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err="1">
                <a:sym typeface="Wingdings" pitchFamily="2" charset="2"/>
              </a:rPr>
              <a:t>Juhutarvitajaid</a:t>
            </a:r>
            <a:r>
              <a:rPr lang="en-GB" sz="2800">
                <a:sym typeface="Wingdings" pitchFamily="2" charset="2"/>
              </a:rPr>
              <a:t> on </a:t>
            </a:r>
            <a:r>
              <a:rPr lang="en-GB" sz="2800" err="1">
                <a:sym typeface="Wingdings" pitchFamily="2" charset="2"/>
              </a:rPr>
              <a:t>rohkem</a:t>
            </a:r>
            <a:r>
              <a:rPr lang="en-GB" sz="2800">
                <a:sym typeface="Wingdings" pitchFamily="2" charset="2"/>
              </a:rPr>
              <a:t> </a:t>
            </a:r>
            <a:r>
              <a:rPr lang="en-GB" sz="2800" err="1">
                <a:sym typeface="Wingdings" pitchFamily="2" charset="2"/>
              </a:rPr>
              <a:t>noorte</a:t>
            </a:r>
            <a:r>
              <a:rPr lang="en-GB" sz="2800">
                <a:sym typeface="Wingdings" pitchFamily="2" charset="2"/>
              </a:rPr>
              <a:t> (</a:t>
            </a:r>
            <a:r>
              <a:rPr lang="en-GB" sz="2800" err="1">
                <a:sym typeface="Wingdings" pitchFamily="2" charset="2"/>
              </a:rPr>
              <a:t>kuni</a:t>
            </a:r>
            <a:r>
              <a:rPr lang="en-GB" sz="2800">
                <a:sym typeface="Wingdings" pitchFamily="2" charset="2"/>
              </a:rPr>
              <a:t> 34-aastaste) seas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B70F1A-28F7-C9E6-7467-6061DBC9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Tarvitamise</a:t>
            </a:r>
            <a:r>
              <a:rPr lang="en-GB"/>
              <a:t> </a:t>
            </a:r>
            <a:r>
              <a:rPr lang="en-GB" err="1"/>
              <a:t>alustamine</a:t>
            </a:r>
            <a:endParaRPr lang="en-GB"/>
          </a:p>
        </p:txBody>
      </p:sp>
      <p:graphicFrame>
        <p:nvGraphicFramePr>
          <p:cNvPr id="4" name="Diagramm 79">
            <a:extLst>
              <a:ext uri="{FF2B5EF4-FFF2-40B4-BE49-F238E27FC236}">
                <a16:creationId xmlns:a16="http://schemas.microsoft.com/office/drawing/2014/main" id="{FB2F124E-8CE5-421B-9EBA-81E7385A84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670013"/>
              </p:ext>
            </p:extLst>
          </p:nvPr>
        </p:nvGraphicFramePr>
        <p:xfrm>
          <a:off x="5861155" y="864000"/>
          <a:ext cx="6220916" cy="525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7417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Tarvitamise</a:t>
            </a:r>
            <a:r>
              <a:rPr lang="en-GB"/>
              <a:t> </a:t>
            </a:r>
            <a:r>
              <a:rPr lang="en-GB" err="1"/>
              <a:t>alustamise</a:t>
            </a:r>
            <a:r>
              <a:rPr lang="en-GB"/>
              <a:t> </a:t>
            </a:r>
            <a:r>
              <a:rPr lang="en-GB" err="1"/>
              <a:t>põhjused</a:t>
            </a:r>
            <a:endParaRPr lang="en-GB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2DBF192-3ACF-FF2C-8C0B-B8FAA3D777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311473"/>
              </p:ext>
            </p:extLst>
          </p:nvPr>
        </p:nvGraphicFramePr>
        <p:xfrm>
          <a:off x="220950" y="1390590"/>
          <a:ext cx="6494643" cy="517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7EDEE42-3A04-950E-D0ED-34D412315296}"/>
              </a:ext>
            </a:extLst>
          </p:cNvPr>
          <p:cNvSpPr txBox="1"/>
          <p:nvPr/>
        </p:nvSpPr>
        <p:spPr>
          <a:xfrm>
            <a:off x="220950" y="5984875"/>
            <a:ext cx="63461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900" b="1">
                <a:solidFill>
                  <a:schemeClr val="bg1"/>
                </a:solidFill>
              </a:rPr>
              <a:t>Tubaka- ja nikotiinitoodete tarvitajate osakaal põhjuse alusel, miks nad sellist toodet esimest korda tarvitasid, %</a:t>
            </a:r>
            <a:endParaRPr lang="en-US" sz="900" b="1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849E5-087D-3C82-A562-A4E315113CD9}"/>
              </a:ext>
            </a:extLst>
          </p:cNvPr>
          <p:cNvSpPr txBox="1"/>
          <p:nvPr/>
        </p:nvSpPr>
        <p:spPr>
          <a:xfrm>
            <a:off x="6715593" y="1390592"/>
            <a:ext cx="5366479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err="1"/>
              <a:t>Peamised</a:t>
            </a:r>
            <a:r>
              <a:rPr lang="en-US" sz="2400"/>
              <a:t> </a:t>
            </a:r>
            <a:r>
              <a:rPr lang="et-EE" sz="2400"/>
              <a:t>põhjuse</a:t>
            </a:r>
            <a:r>
              <a:rPr lang="en-US" sz="2400"/>
              <a:t>d:</a:t>
            </a:r>
            <a:r>
              <a:rPr lang="et-EE" sz="2400"/>
              <a:t> </a:t>
            </a:r>
            <a:r>
              <a:rPr lang="et-EE" sz="2400" b="1"/>
              <a:t>uudishimu ja </a:t>
            </a:r>
            <a:r>
              <a:rPr lang="et-EE" sz="2400" b="1" err="1"/>
              <a:t>seltskon</a:t>
            </a:r>
            <a:r>
              <a:rPr lang="en-US" sz="2400" b="1"/>
              <a:t>d</a:t>
            </a:r>
            <a:endParaRPr lang="et-EE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2400" err="1"/>
              <a:t>Elanikkon</a:t>
            </a:r>
            <a:r>
              <a:rPr lang="en-US" sz="2400" err="1"/>
              <a:t>nal</a:t>
            </a:r>
            <a:r>
              <a:rPr lang="en-US" sz="2400"/>
              <a:t> </a:t>
            </a:r>
            <a:r>
              <a:rPr lang="en-US" sz="2400" err="1"/>
              <a:t>pigem</a:t>
            </a:r>
            <a:r>
              <a:rPr lang="et-EE" sz="2400"/>
              <a:t> soov teistega sarnaneda. See sotsiaalne surve võib olla ajas vähenenud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2400"/>
              <a:t>Psühholoogilised tegurid: </a:t>
            </a:r>
            <a:r>
              <a:rPr lang="et-EE" sz="2400" b="1"/>
              <a:t>meeleolulangus, stress, jne</a:t>
            </a:r>
            <a:r>
              <a:rPr lang="et-EE" sz="24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2400" b="1"/>
              <a:t>Mehed</a:t>
            </a:r>
            <a:r>
              <a:rPr lang="et-EE" sz="2400"/>
              <a:t> tarvitavad </a:t>
            </a:r>
            <a:r>
              <a:rPr lang="en-US" sz="2400" err="1"/>
              <a:t>rohkem</a:t>
            </a:r>
            <a:r>
              <a:rPr lang="en-US" sz="2400"/>
              <a:t> </a:t>
            </a:r>
            <a:r>
              <a:rPr lang="et-EE" sz="2400"/>
              <a:t>igavuse peletamiseks, </a:t>
            </a:r>
            <a:r>
              <a:rPr lang="et-EE" sz="2400" b="1"/>
              <a:t>naised</a:t>
            </a:r>
            <a:r>
              <a:rPr lang="et-EE" sz="2400"/>
              <a:t> enam teistega sarnane</a:t>
            </a:r>
            <a:r>
              <a:rPr lang="en-US" sz="2400" err="1"/>
              <a:t>miseks</a:t>
            </a:r>
            <a:endParaRPr lang="et-EE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V</a:t>
            </a:r>
            <a:r>
              <a:rPr lang="et-EE" sz="2400" err="1"/>
              <a:t>ähem</a:t>
            </a:r>
            <a:r>
              <a:rPr lang="et-EE" sz="2400"/>
              <a:t> meelekindlad, neurootilised õpilased</a:t>
            </a:r>
            <a:r>
              <a:rPr lang="en-US" sz="2400"/>
              <a:t> →</a:t>
            </a:r>
            <a:r>
              <a:rPr lang="et-EE" sz="2400"/>
              <a:t> </a:t>
            </a:r>
            <a:r>
              <a:rPr lang="en-US" sz="2400"/>
              <a:t> </a:t>
            </a:r>
            <a:r>
              <a:rPr lang="et-EE" sz="2400"/>
              <a:t>enda rahustamiseks; ekstravertsed </a:t>
            </a:r>
            <a:r>
              <a:rPr lang="en-US" sz="2400">
                <a:ea typeface="+mn-lt"/>
                <a:cs typeface="+mn-lt"/>
              </a:rPr>
              <a:t>→</a:t>
            </a:r>
            <a:r>
              <a:rPr lang="et-EE" sz="2400"/>
              <a:t> uudishimust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2400"/>
              <a:t>Avatumad </a:t>
            </a:r>
            <a:r>
              <a:rPr lang="en-US" sz="2400">
                <a:ea typeface="+mn-lt"/>
                <a:cs typeface="+mn-lt"/>
              </a:rPr>
              <a:t>→ </a:t>
            </a:r>
            <a:r>
              <a:rPr lang="en-US" sz="2400" err="1">
                <a:ea typeface="+mn-lt"/>
                <a:cs typeface="+mn-lt"/>
              </a:rPr>
              <a:t>lõbu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nauding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4048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A16B33-7F7F-1660-D31D-10CDE2E1D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1424066"/>
            <a:ext cx="10464613" cy="94438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Tooteid</a:t>
            </a:r>
            <a:r>
              <a:rPr lang="en-GB"/>
              <a:t> </a:t>
            </a:r>
            <a:r>
              <a:rPr lang="en-GB" err="1"/>
              <a:t>eelistatakse</a:t>
            </a:r>
            <a:r>
              <a:rPr lang="en-GB"/>
              <a:t> </a:t>
            </a:r>
            <a:r>
              <a:rPr lang="en-GB" err="1"/>
              <a:t>eelkõige</a:t>
            </a:r>
            <a:r>
              <a:rPr lang="en-GB"/>
              <a:t> </a:t>
            </a:r>
            <a:r>
              <a:rPr lang="en-GB" err="1"/>
              <a:t>maitse</a:t>
            </a:r>
            <a:r>
              <a:rPr lang="en-GB"/>
              <a:t>, </a:t>
            </a:r>
            <a:r>
              <a:rPr lang="en-GB" err="1"/>
              <a:t>hinna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kanguse</a:t>
            </a:r>
            <a:r>
              <a:rPr lang="en-GB"/>
              <a:t> </a:t>
            </a:r>
            <a:r>
              <a:rPr lang="en-GB" err="1"/>
              <a:t>järgi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Elanikkond</a:t>
            </a:r>
            <a:r>
              <a:rPr lang="en-GB"/>
              <a:t> </a:t>
            </a:r>
            <a:r>
              <a:rPr lang="en-GB" err="1"/>
              <a:t>eelistab</a:t>
            </a:r>
            <a:r>
              <a:rPr lang="en-GB"/>
              <a:t> </a:t>
            </a:r>
            <a:r>
              <a:rPr lang="en-GB" err="1"/>
              <a:t>sigarette</a:t>
            </a:r>
            <a:r>
              <a:rPr lang="en-GB"/>
              <a:t>, </a:t>
            </a:r>
            <a:r>
              <a:rPr lang="en-GB" err="1"/>
              <a:t>õpilased</a:t>
            </a:r>
            <a:r>
              <a:rPr lang="en-GB"/>
              <a:t> e-</a:t>
            </a:r>
            <a:r>
              <a:rPr lang="en-GB" err="1"/>
              <a:t>sigarette</a:t>
            </a:r>
            <a:r>
              <a:rPr lang="en-GB"/>
              <a:t>, </a:t>
            </a:r>
            <a:r>
              <a:rPr lang="en-GB" err="1"/>
              <a:t>elanikud</a:t>
            </a:r>
            <a:r>
              <a:rPr lang="en-GB"/>
              <a:t> lahjemaid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B70F1A-28F7-C9E6-7467-6061DBC9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Eelistatavad</a:t>
            </a:r>
            <a:r>
              <a:rPr lang="en-GB"/>
              <a:t> </a:t>
            </a:r>
            <a:r>
              <a:rPr lang="en-GB" err="1"/>
              <a:t>toote</a:t>
            </a:r>
            <a:r>
              <a:rPr lang="et-EE"/>
              <a:t>d</a:t>
            </a:r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700A7AC-7308-EFC6-9352-77584E2504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517368"/>
              </p:ext>
            </p:extLst>
          </p:nvPr>
        </p:nvGraphicFramePr>
        <p:xfrm>
          <a:off x="274820" y="2578308"/>
          <a:ext cx="5662915" cy="4047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m 13">
            <a:extLst>
              <a:ext uri="{FF2B5EF4-FFF2-40B4-BE49-F238E27FC236}">
                <a16:creationId xmlns:a16="http://schemas.microsoft.com/office/drawing/2014/main" id="{C8EED62C-5244-4A9E-FDFA-623BD62E34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7563394"/>
              </p:ext>
            </p:extLst>
          </p:nvPr>
        </p:nvGraphicFramePr>
        <p:xfrm>
          <a:off x="5932996" y="2578308"/>
          <a:ext cx="6149076" cy="4047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8754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6" y="834020"/>
            <a:ext cx="4494934" cy="826688"/>
          </a:xfrm>
        </p:spPr>
        <p:txBody>
          <a:bodyPr>
            <a:normAutofit/>
          </a:bodyPr>
          <a:lstStyle/>
          <a:p>
            <a:r>
              <a:rPr lang="en-GB" err="1"/>
              <a:t>Tarvitamise</a:t>
            </a:r>
            <a:r>
              <a:rPr lang="en-GB"/>
              <a:t> </a:t>
            </a:r>
            <a:r>
              <a:rPr lang="en-GB" err="1"/>
              <a:t>põhjused</a:t>
            </a:r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0C3789-B626-78BE-8DC4-E06B6D7596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004449"/>
              </p:ext>
            </p:extLst>
          </p:nvPr>
        </p:nvGraphicFramePr>
        <p:xfrm>
          <a:off x="5246557" y="524656"/>
          <a:ext cx="6835515" cy="6056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A0FE9A7-7117-E61A-C3C0-19E4AD17494F}"/>
              </a:ext>
            </a:extLst>
          </p:cNvPr>
          <p:cNvSpPr txBox="1"/>
          <p:nvPr/>
        </p:nvSpPr>
        <p:spPr>
          <a:xfrm>
            <a:off x="860612" y="1690688"/>
            <a:ext cx="48356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Teistes</a:t>
            </a:r>
            <a:r>
              <a:rPr lang="en-GB" sz="2400"/>
              <a:t> </a:t>
            </a:r>
            <a:r>
              <a:rPr lang="en-GB" sz="2400" err="1"/>
              <a:t>riikides</a:t>
            </a:r>
            <a:r>
              <a:rPr lang="en-GB" sz="2400"/>
              <a:t>: e-</a:t>
            </a:r>
            <a:r>
              <a:rPr lang="en-GB" sz="2400" err="1"/>
              <a:t>sigarette</a:t>
            </a:r>
            <a:r>
              <a:rPr lang="en-GB" sz="2400"/>
              <a:t> </a:t>
            </a:r>
            <a:r>
              <a:rPr lang="en-GB" sz="2400" err="1"/>
              <a:t>tarvitatakse</a:t>
            </a:r>
            <a:r>
              <a:rPr lang="en-GB" sz="2400"/>
              <a:t> </a:t>
            </a:r>
            <a:r>
              <a:rPr lang="en-GB" sz="2400" b="1" err="1"/>
              <a:t>soovist</a:t>
            </a:r>
            <a:r>
              <a:rPr lang="en-GB" sz="2400" b="1"/>
              <a:t> </a:t>
            </a:r>
            <a:r>
              <a:rPr lang="en-GB" sz="2400" b="1" err="1"/>
              <a:t>loobuda</a:t>
            </a:r>
            <a:r>
              <a:rPr lang="en-GB" sz="2400" b="1"/>
              <a:t> </a:t>
            </a:r>
            <a:r>
              <a:rPr lang="en-GB" sz="2400" err="1"/>
              <a:t>sigarettidest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Õpilaste</a:t>
            </a:r>
            <a:r>
              <a:rPr lang="en-GB" sz="2400"/>
              <a:t> </a:t>
            </a:r>
            <a:r>
              <a:rPr lang="en-GB" sz="2400" err="1"/>
              <a:t>jaoks</a:t>
            </a:r>
            <a:r>
              <a:rPr lang="en-GB" sz="2400"/>
              <a:t> </a:t>
            </a:r>
            <a:r>
              <a:rPr lang="en-GB" sz="2400" err="1"/>
              <a:t>oluline</a:t>
            </a:r>
            <a:r>
              <a:rPr lang="en-GB" sz="2400"/>
              <a:t> </a:t>
            </a:r>
            <a:r>
              <a:rPr lang="en-GB" sz="2400" b="1" err="1"/>
              <a:t>sotsiaalne</a:t>
            </a:r>
            <a:r>
              <a:rPr lang="en-GB" sz="2400" b="1"/>
              <a:t> </a:t>
            </a:r>
            <a:r>
              <a:rPr lang="en-GB" sz="2400" b="1" err="1"/>
              <a:t>kuuluvus</a:t>
            </a:r>
            <a:endParaRPr lang="en-GB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Elanikkond</a:t>
            </a:r>
            <a:r>
              <a:rPr lang="en-GB" sz="2400"/>
              <a:t> </a:t>
            </a:r>
            <a:r>
              <a:rPr lang="en-GB" sz="2400" err="1"/>
              <a:t>tarvitab</a:t>
            </a:r>
            <a:r>
              <a:rPr lang="en-GB" sz="2400"/>
              <a:t> </a:t>
            </a:r>
            <a:r>
              <a:rPr lang="en-GB" sz="2400" b="1" err="1"/>
              <a:t>harjumusest</a:t>
            </a:r>
            <a:r>
              <a:rPr lang="en-GB" sz="2400" b="1"/>
              <a:t> </a:t>
            </a:r>
            <a:r>
              <a:rPr lang="en-GB" sz="2400" err="1"/>
              <a:t>ja</a:t>
            </a:r>
            <a:r>
              <a:rPr lang="en-GB" sz="2400" b="1"/>
              <a:t> </a:t>
            </a:r>
            <a:r>
              <a:rPr lang="en-GB" sz="2400" b="1" err="1"/>
              <a:t>sõltuvusest</a:t>
            </a:r>
            <a:endParaRPr lang="en-GB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err="1"/>
              <a:t>Rahustaval</a:t>
            </a:r>
            <a:r>
              <a:rPr lang="en-GB" sz="2400"/>
              <a:t> </a:t>
            </a:r>
            <a:r>
              <a:rPr lang="en-GB" sz="2400" err="1"/>
              <a:t>eesmärgil</a:t>
            </a:r>
            <a:r>
              <a:rPr lang="en-GB" sz="2400"/>
              <a:t> </a:t>
            </a:r>
            <a:r>
              <a:rPr lang="en-GB" sz="2400" err="1"/>
              <a:t>tarvitavad</a:t>
            </a:r>
            <a:r>
              <a:rPr lang="en-GB" sz="2400"/>
              <a:t> </a:t>
            </a:r>
            <a:r>
              <a:rPr lang="en-GB" sz="2400" err="1"/>
              <a:t>tooteid</a:t>
            </a:r>
            <a:r>
              <a:rPr lang="en-GB" sz="2400"/>
              <a:t> </a:t>
            </a:r>
            <a:r>
              <a:rPr lang="en-GB" sz="2400" err="1"/>
              <a:t>esmajoones</a:t>
            </a:r>
            <a:r>
              <a:rPr lang="en-GB" sz="2400"/>
              <a:t> 16-19aastased </a:t>
            </a:r>
            <a:r>
              <a:rPr lang="en-GB" sz="2400" err="1"/>
              <a:t>tüdrukud</a:t>
            </a:r>
            <a:r>
              <a:rPr lang="en-GB" sz="2400"/>
              <a:t> </a:t>
            </a:r>
            <a:endParaRPr lang="en-GB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084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757367-CE06-DAA8-45CB-4A075CAF0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i="1">
              <a:effectLst/>
            </a:endParaRPr>
          </a:p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Nüüd</a:t>
            </a:r>
            <a:r>
              <a:rPr lang="en-GB" i="1">
                <a:effectLst/>
              </a:rPr>
              <a:t> on </a:t>
            </a:r>
            <a:r>
              <a:rPr lang="en-GB" i="1" err="1">
                <a:effectLst/>
              </a:rPr>
              <a:t>sellest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saanud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lihtsalt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sõltuvus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millest</a:t>
            </a:r>
            <a:r>
              <a:rPr lang="en-GB" i="1">
                <a:effectLst/>
              </a:rPr>
              <a:t> ma </a:t>
            </a:r>
            <a:r>
              <a:rPr lang="en-GB" i="1" err="1">
                <a:effectLst/>
              </a:rPr>
              <a:t>tahan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lahti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saada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Varem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nagu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hea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rahuneda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aitas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keskenduda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Nüüd</a:t>
            </a:r>
            <a:r>
              <a:rPr lang="en-GB" i="1">
                <a:effectLst/>
              </a:rPr>
              <a:t> on </a:t>
            </a:r>
            <a:r>
              <a:rPr lang="en-GB" i="1" err="1">
                <a:effectLst/>
              </a:rPr>
              <a:t>lihtsalt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kujunenud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harjumus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Proovin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sellega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võidelda</a:t>
            </a:r>
            <a:r>
              <a:rPr lang="en-GB" i="1">
                <a:effectLst/>
              </a:rPr>
              <a:t>. On </a:t>
            </a:r>
            <a:r>
              <a:rPr lang="en-GB" i="1" err="1">
                <a:effectLst/>
              </a:rPr>
              <a:t>olukordi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kus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või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kaks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kuud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suutnud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ilma</a:t>
            </a:r>
            <a:r>
              <a:rPr lang="en-GB" i="1">
                <a:effectLst/>
              </a:rPr>
              <a:t> olla, aga </a:t>
            </a:r>
            <a:r>
              <a:rPr lang="en-GB" i="1" err="1">
                <a:effectLst/>
              </a:rPr>
              <a:t>siis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hakkab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jälle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pihta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mees, 28 </a:t>
            </a:r>
            <a:endParaRPr lang="en-GB" i="1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985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Tarvitamise</a:t>
            </a:r>
            <a:r>
              <a:rPr lang="en-GB"/>
              <a:t> </a:t>
            </a:r>
            <a:r>
              <a:rPr lang="en-GB" err="1"/>
              <a:t>koht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olukord</a:t>
            </a:r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295E22F-1785-C5C3-A7F0-91E9D40856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7304681"/>
              </p:ext>
            </p:extLst>
          </p:nvPr>
        </p:nvGraphicFramePr>
        <p:xfrm>
          <a:off x="6096000" y="1379095"/>
          <a:ext cx="6096000" cy="5321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92A8FD-CA02-F4DC-F9B3-899D70EB06EC}"/>
              </a:ext>
            </a:extLst>
          </p:cNvPr>
          <p:cNvSpPr txBox="1"/>
          <p:nvPr/>
        </p:nvSpPr>
        <p:spPr>
          <a:xfrm>
            <a:off x="860613" y="1979536"/>
            <a:ext cx="50768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Elanikkond</a:t>
            </a:r>
            <a:r>
              <a:rPr lang="en-GB" sz="2400"/>
              <a:t> </a:t>
            </a:r>
            <a:r>
              <a:rPr lang="en-GB" sz="2400" err="1"/>
              <a:t>eelistab</a:t>
            </a:r>
            <a:r>
              <a:rPr lang="en-GB" sz="2400"/>
              <a:t> </a:t>
            </a:r>
            <a:r>
              <a:rPr lang="en-GB" sz="2400" err="1"/>
              <a:t>tarvitada</a:t>
            </a:r>
            <a:r>
              <a:rPr lang="en-GB" sz="2400"/>
              <a:t> </a:t>
            </a:r>
            <a:r>
              <a:rPr lang="en-GB" sz="2400" err="1"/>
              <a:t>puhke</a:t>
            </a:r>
            <a:r>
              <a:rPr lang="en-GB" sz="2400"/>
              <a:t>-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vabal</a:t>
            </a:r>
            <a:r>
              <a:rPr lang="en-GB" sz="2400"/>
              <a:t> </a:t>
            </a:r>
            <a:r>
              <a:rPr lang="en-GB" sz="2400" err="1"/>
              <a:t>ajal</a:t>
            </a:r>
            <a:r>
              <a:rPr lang="en-GB" sz="2400"/>
              <a:t> </a:t>
            </a:r>
            <a:r>
              <a:rPr lang="en-GB" sz="2400" err="1"/>
              <a:t>kodus</a:t>
            </a:r>
            <a:r>
              <a:rPr lang="en-GB" sz="2400"/>
              <a:t> </a:t>
            </a:r>
            <a:r>
              <a:rPr lang="en-GB" sz="2400" err="1"/>
              <a:t>või</a:t>
            </a:r>
            <a:r>
              <a:rPr lang="en-GB" sz="2400"/>
              <a:t> </a:t>
            </a:r>
            <a:r>
              <a:rPr lang="en-GB" sz="2400" err="1"/>
              <a:t>väljas</a:t>
            </a:r>
            <a:r>
              <a:rPr lang="en-GB" sz="2400"/>
              <a:t>/</a:t>
            </a:r>
            <a:r>
              <a:rPr lang="en-GB" sz="2400" err="1"/>
              <a:t>õues</a:t>
            </a:r>
            <a:r>
              <a:rPr lang="en-GB" sz="24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Õpilaste</a:t>
            </a:r>
            <a:r>
              <a:rPr lang="en-GB" sz="2400"/>
              <a:t> </a:t>
            </a:r>
            <a:r>
              <a:rPr lang="en-GB" sz="2400" err="1"/>
              <a:t>jaoks</a:t>
            </a:r>
            <a:r>
              <a:rPr lang="en-GB" sz="2400"/>
              <a:t> on </a:t>
            </a:r>
            <a:r>
              <a:rPr lang="en-GB" sz="2400" err="1"/>
              <a:t>tarvitamine</a:t>
            </a:r>
            <a:r>
              <a:rPr lang="en-GB" sz="2400"/>
              <a:t> </a:t>
            </a:r>
            <a:r>
              <a:rPr lang="en-GB" sz="2400" err="1"/>
              <a:t>eelkõige</a:t>
            </a:r>
            <a:r>
              <a:rPr lang="en-GB" sz="2400"/>
              <a:t> </a:t>
            </a:r>
            <a:r>
              <a:rPr lang="en-GB" sz="2400" err="1"/>
              <a:t>seltskondlik</a:t>
            </a:r>
            <a:r>
              <a:rPr lang="en-GB" sz="2400"/>
              <a:t> </a:t>
            </a:r>
            <a:r>
              <a:rPr lang="en-GB" sz="2400" err="1"/>
              <a:t>tegevus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seotud</a:t>
            </a:r>
            <a:r>
              <a:rPr lang="en-GB" sz="2400"/>
              <a:t> </a:t>
            </a:r>
            <a:r>
              <a:rPr lang="en-GB" sz="2400" err="1"/>
              <a:t>vaba</a:t>
            </a:r>
            <a:r>
              <a:rPr lang="en-GB" sz="2400"/>
              <a:t> </a:t>
            </a:r>
            <a:r>
              <a:rPr lang="en-GB" sz="2400" err="1"/>
              <a:t>aja</a:t>
            </a:r>
            <a:r>
              <a:rPr lang="en-GB" sz="2400"/>
              <a:t> </a:t>
            </a:r>
            <a:r>
              <a:rPr lang="en-GB" sz="2400" err="1"/>
              <a:t>veetmisega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Täiskasvanute</a:t>
            </a:r>
            <a:r>
              <a:rPr lang="en-GB" sz="2400"/>
              <a:t> </a:t>
            </a:r>
            <a:r>
              <a:rPr lang="en-GB" sz="2400" err="1"/>
              <a:t>jaoks</a:t>
            </a:r>
            <a:r>
              <a:rPr lang="en-GB" sz="2400"/>
              <a:t> </a:t>
            </a:r>
            <a:r>
              <a:rPr lang="en-GB" sz="2400" err="1"/>
              <a:t>käib</a:t>
            </a:r>
            <a:r>
              <a:rPr lang="en-GB" sz="2400"/>
              <a:t> </a:t>
            </a:r>
            <a:r>
              <a:rPr lang="en-GB" sz="2400" err="1"/>
              <a:t>tubaka</a:t>
            </a:r>
            <a:r>
              <a:rPr lang="en-GB" sz="2400"/>
              <a:t>-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nikotiinitoodete</a:t>
            </a:r>
            <a:r>
              <a:rPr lang="en-GB" sz="2400"/>
              <a:t> </a:t>
            </a:r>
            <a:r>
              <a:rPr lang="en-GB" sz="2400" err="1"/>
              <a:t>tarvitamisega</a:t>
            </a:r>
            <a:r>
              <a:rPr lang="en-GB" sz="2400"/>
              <a:t> </a:t>
            </a:r>
            <a:r>
              <a:rPr lang="en-GB" sz="2400" err="1"/>
              <a:t>kaasas</a:t>
            </a:r>
            <a:r>
              <a:rPr lang="en-GB" sz="2400"/>
              <a:t> </a:t>
            </a:r>
            <a:r>
              <a:rPr lang="en-GB" sz="2400" err="1"/>
              <a:t>alkohol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Eriti</a:t>
            </a:r>
            <a:r>
              <a:rPr lang="en-GB" sz="2400"/>
              <a:t> just E-</a:t>
            </a:r>
            <a:r>
              <a:rPr lang="en-GB" sz="2400" err="1"/>
              <a:t>sigarettide</a:t>
            </a:r>
            <a:r>
              <a:rPr lang="en-GB" sz="2400"/>
              <a:t> </a:t>
            </a:r>
            <a:r>
              <a:rPr lang="en-GB" sz="2400" err="1"/>
              <a:t>tarvitamisega</a:t>
            </a:r>
            <a:r>
              <a:rPr lang="en-GB" sz="2400"/>
              <a:t> on </a:t>
            </a:r>
            <a:r>
              <a:rPr lang="en-GB" sz="2400" err="1"/>
              <a:t>seotud</a:t>
            </a:r>
            <a:r>
              <a:rPr lang="en-GB" sz="2400"/>
              <a:t> </a:t>
            </a:r>
            <a:r>
              <a:rPr lang="en-GB" sz="2400" err="1"/>
              <a:t>sotsiaalne</a:t>
            </a:r>
            <a:r>
              <a:rPr lang="en-GB" sz="2400"/>
              <a:t> </a:t>
            </a:r>
            <a:r>
              <a:rPr lang="en-GB" sz="2400" err="1"/>
              <a:t>komponent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339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44" y="1527681"/>
            <a:ext cx="5653678" cy="4798167"/>
          </a:xfrm>
        </p:spPr>
        <p:txBody>
          <a:bodyPr numCol="1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Elanikkond</a:t>
            </a:r>
            <a:r>
              <a:rPr lang="en-GB"/>
              <a:t> </a:t>
            </a:r>
            <a:r>
              <a:rPr lang="en-GB" err="1"/>
              <a:t>saab</a:t>
            </a:r>
            <a:r>
              <a:rPr lang="en-GB"/>
              <a:t> </a:t>
            </a:r>
            <a:r>
              <a:rPr lang="en-GB" err="1"/>
              <a:t>tooteid</a:t>
            </a:r>
            <a:r>
              <a:rPr lang="en-GB"/>
              <a:t> </a:t>
            </a:r>
            <a:r>
              <a:rPr lang="en-GB" err="1"/>
              <a:t>kioskist</a:t>
            </a:r>
            <a:r>
              <a:rPr lang="en-GB"/>
              <a:t>, </a:t>
            </a:r>
            <a:r>
              <a:rPr lang="en-GB" err="1"/>
              <a:t>tanklast</a:t>
            </a:r>
            <a:r>
              <a:rPr lang="en-GB"/>
              <a:t> </a:t>
            </a:r>
            <a:r>
              <a:rPr lang="en-GB" err="1"/>
              <a:t>või</a:t>
            </a:r>
            <a:r>
              <a:rPr lang="en-GB"/>
              <a:t> </a:t>
            </a:r>
            <a:r>
              <a:rPr lang="en-GB" err="1"/>
              <a:t>tavalisest</a:t>
            </a:r>
            <a:r>
              <a:rPr lang="en-GB"/>
              <a:t> </a:t>
            </a:r>
            <a:r>
              <a:rPr lang="en-GB" err="1"/>
              <a:t>poest</a:t>
            </a:r>
            <a:r>
              <a:rPr lang="en-GB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Õpilased</a:t>
            </a:r>
            <a:r>
              <a:rPr lang="en-GB"/>
              <a:t> </a:t>
            </a:r>
            <a:r>
              <a:rPr lang="en-GB" err="1"/>
              <a:t>diileri</a:t>
            </a:r>
            <a:r>
              <a:rPr lang="en-GB"/>
              <a:t>, </a:t>
            </a:r>
            <a:r>
              <a:rPr lang="en-GB" err="1"/>
              <a:t>sõbra</a:t>
            </a:r>
            <a:r>
              <a:rPr lang="en-GB"/>
              <a:t>, </a:t>
            </a:r>
            <a:r>
              <a:rPr lang="en-GB" err="1"/>
              <a:t>jt</a:t>
            </a:r>
            <a:r>
              <a:rPr lang="en-GB"/>
              <a:t> </a:t>
            </a:r>
            <a:r>
              <a:rPr lang="en-GB" err="1"/>
              <a:t>käest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Maal </a:t>
            </a:r>
            <a:r>
              <a:rPr lang="en-GB" err="1"/>
              <a:t>elavad</a:t>
            </a:r>
            <a:r>
              <a:rPr lang="en-GB"/>
              <a:t> </a:t>
            </a:r>
            <a:r>
              <a:rPr lang="en-GB" err="1"/>
              <a:t>õpilased</a:t>
            </a:r>
            <a:r>
              <a:rPr lang="en-GB"/>
              <a:t> </a:t>
            </a:r>
            <a:r>
              <a:rPr lang="en-GB" err="1"/>
              <a:t>peavad</a:t>
            </a:r>
            <a:r>
              <a:rPr lang="en-GB"/>
              <a:t> </a:t>
            </a:r>
            <a:r>
              <a:rPr lang="en-GB" err="1"/>
              <a:t>toodete</a:t>
            </a:r>
            <a:r>
              <a:rPr lang="en-GB"/>
              <a:t> </a:t>
            </a:r>
            <a:r>
              <a:rPr lang="en-GB" err="1"/>
              <a:t>kättesaadavust</a:t>
            </a:r>
            <a:r>
              <a:rPr lang="en-GB"/>
              <a:t> </a:t>
            </a:r>
            <a:r>
              <a:rPr lang="en-GB" err="1"/>
              <a:t>olulisemaks</a:t>
            </a:r>
            <a:r>
              <a:rPr lang="en-GB"/>
              <a:t> </a:t>
            </a:r>
            <a:r>
              <a:rPr lang="en-GB" err="1"/>
              <a:t>kui</a:t>
            </a:r>
            <a:r>
              <a:rPr lang="en-GB"/>
              <a:t> </a:t>
            </a:r>
            <a:r>
              <a:rPr lang="en-GB" err="1"/>
              <a:t>linnas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NB: 89% </a:t>
            </a:r>
            <a:r>
              <a:rPr lang="en-GB" b="1" err="1"/>
              <a:t>õpilaste</a:t>
            </a:r>
            <a:r>
              <a:rPr lang="en-GB" b="1"/>
              <a:t> </a:t>
            </a:r>
            <a:r>
              <a:rPr lang="en-GB" b="1" err="1"/>
              <a:t>jaoks</a:t>
            </a:r>
            <a:r>
              <a:rPr lang="en-GB" b="1"/>
              <a:t> on </a:t>
            </a:r>
            <a:r>
              <a:rPr lang="en-GB" b="1" err="1"/>
              <a:t>olenemata</a:t>
            </a:r>
            <a:r>
              <a:rPr lang="en-GB" b="1"/>
              <a:t> </a:t>
            </a:r>
            <a:r>
              <a:rPr lang="en-GB" b="1" err="1"/>
              <a:t>vanusest</a:t>
            </a:r>
            <a:r>
              <a:rPr lang="en-GB" b="1"/>
              <a:t> </a:t>
            </a:r>
            <a:r>
              <a:rPr lang="en-GB" b="1" err="1"/>
              <a:t>kättesaadavus</a:t>
            </a:r>
            <a:r>
              <a:rPr lang="en-GB" b="1"/>
              <a:t> </a:t>
            </a:r>
            <a:r>
              <a:rPr lang="en-GB" b="1" err="1"/>
              <a:t>kerge</a:t>
            </a: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NB: </a:t>
            </a:r>
            <a:r>
              <a:rPr lang="en-GB" b="1" err="1"/>
              <a:t>Kolmandik</a:t>
            </a:r>
            <a:r>
              <a:rPr lang="en-GB" b="1"/>
              <a:t> 14-15aastaseid </a:t>
            </a:r>
            <a:r>
              <a:rPr lang="en-GB" b="1" err="1"/>
              <a:t>hangib</a:t>
            </a:r>
            <a:r>
              <a:rPr lang="en-GB" b="1"/>
              <a:t> </a:t>
            </a:r>
            <a:r>
              <a:rPr lang="en-GB" b="1" err="1"/>
              <a:t>tooteid</a:t>
            </a:r>
            <a:r>
              <a:rPr lang="en-GB" b="1"/>
              <a:t> </a:t>
            </a:r>
            <a:r>
              <a:rPr lang="en-GB" b="1" err="1"/>
              <a:t>kioskist</a:t>
            </a:r>
            <a:r>
              <a:rPr lang="en-GB" b="1"/>
              <a:t>, </a:t>
            </a:r>
            <a:r>
              <a:rPr lang="en-GB" b="1" err="1"/>
              <a:t>tanklatest</a:t>
            </a:r>
            <a:r>
              <a:rPr lang="en-GB" b="1"/>
              <a:t> </a:t>
            </a:r>
            <a:r>
              <a:rPr lang="en-GB" b="1" err="1"/>
              <a:t>või</a:t>
            </a:r>
            <a:r>
              <a:rPr lang="en-GB" b="1"/>
              <a:t> </a:t>
            </a:r>
            <a:r>
              <a:rPr lang="en-GB" b="1" err="1"/>
              <a:t>tavapoest</a:t>
            </a:r>
            <a:r>
              <a:rPr lang="en-GB" b="1"/>
              <a:t>. 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776" y="864000"/>
            <a:ext cx="4829486" cy="826688"/>
          </a:xfrm>
        </p:spPr>
        <p:txBody>
          <a:bodyPr>
            <a:normAutofit/>
          </a:bodyPr>
          <a:lstStyle/>
          <a:p>
            <a:r>
              <a:rPr lang="en-GB" err="1"/>
              <a:t>Toodete</a:t>
            </a:r>
            <a:r>
              <a:rPr lang="en-GB"/>
              <a:t> </a:t>
            </a:r>
            <a:r>
              <a:rPr lang="en-GB" err="1"/>
              <a:t>kättesaadavus</a:t>
            </a:r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0D1C068-4B82-C6C9-178E-10F9EF701C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060551"/>
              </p:ext>
            </p:extLst>
          </p:nvPr>
        </p:nvGraphicFramePr>
        <p:xfrm>
          <a:off x="5516380" y="1093926"/>
          <a:ext cx="6550702" cy="557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703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EF132B-E98F-0320-C1C7-A0AC6A813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968829"/>
            <a:ext cx="10464613" cy="5016046"/>
          </a:xfrm>
        </p:spPr>
        <p:txBody>
          <a:bodyPr/>
          <a:lstStyle/>
          <a:p>
            <a:pPr algn="ctr"/>
            <a:endParaRPr lang="en-GB" i="1">
              <a:effectLst/>
            </a:endParaRPr>
          </a:p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Toodet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valin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nii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lõhn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peab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olema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meeldiv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Kättesaadav</a:t>
            </a:r>
            <a:r>
              <a:rPr lang="en-GB" i="1">
                <a:effectLst/>
              </a:rPr>
              <a:t> peaks ka </a:t>
            </a:r>
            <a:r>
              <a:rPr lang="en-GB" i="1" err="1">
                <a:effectLst/>
              </a:rPr>
              <a:t>ikka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olema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kust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poodidest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saab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jne</a:t>
            </a:r>
            <a:r>
              <a:rPr lang="en-GB" i="1">
                <a:effectLst/>
              </a:rPr>
              <a:t>. Tartus on </a:t>
            </a:r>
            <a:r>
              <a:rPr lang="en-GB" i="1" err="1">
                <a:effectLst/>
              </a:rPr>
              <a:t>selles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mõttes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jama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põhimõtteliselt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kuskil</a:t>
            </a:r>
            <a:r>
              <a:rPr lang="en-GB" i="1">
                <a:effectLst/>
              </a:rPr>
              <a:t> pole </a:t>
            </a:r>
            <a:r>
              <a:rPr lang="en-GB" i="1" err="1">
                <a:effectLst/>
              </a:rPr>
              <a:t>Veiplandi</a:t>
            </a:r>
            <a:r>
              <a:rPr lang="en-GB" i="1">
                <a:effectLst/>
              </a:rPr>
              <a:t> [</a:t>
            </a:r>
            <a:r>
              <a:rPr lang="en-GB" i="1" err="1">
                <a:effectLst/>
              </a:rPr>
              <a:t>müügikohta</a:t>
            </a:r>
            <a:r>
              <a:rPr lang="en-GB" i="1">
                <a:effectLst/>
              </a:rPr>
              <a:t>].“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25</a:t>
            </a:r>
          </a:p>
          <a:p>
            <a:pPr algn="ctr"/>
            <a:endParaRPr lang="en-GB" i="1"/>
          </a:p>
          <a:p>
            <a:pPr algn="ctr"/>
            <a:r>
              <a:rPr lang="en-GB" i="1">
                <a:effectLst/>
              </a:rPr>
              <a:t>„Hind on </a:t>
            </a:r>
            <a:r>
              <a:rPr lang="en-GB" i="1" err="1">
                <a:effectLst/>
              </a:rPr>
              <a:t>oluline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Tänasel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päeval</a:t>
            </a:r>
            <a:r>
              <a:rPr lang="en-GB" i="1">
                <a:effectLst/>
              </a:rPr>
              <a:t> on </a:t>
            </a:r>
            <a:r>
              <a:rPr lang="en-GB" i="1" err="1">
                <a:effectLst/>
              </a:rPr>
              <a:t>eraldi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poed</a:t>
            </a:r>
            <a:r>
              <a:rPr lang="en-GB" i="1">
                <a:effectLst/>
              </a:rPr>
              <a:t>, mis </a:t>
            </a:r>
            <a:r>
              <a:rPr lang="en-GB" i="1" err="1">
                <a:effectLst/>
              </a:rPr>
              <a:t>neid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tooteid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müüvad</a:t>
            </a:r>
            <a:r>
              <a:rPr lang="en-GB" i="1">
                <a:effectLst/>
              </a:rPr>
              <a:t>. Seal on </a:t>
            </a:r>
            <a:r>
              <a:rPr lang="en-GB" i="1" err="1">
                <a:effectLst/>
              </a:rPr>
              <a:t>hinnad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tunduvalt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odavamad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võrreldes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tanklate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muude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poodidega</a:t>
            </a:r>
            <a:r>
              <a:rPr lang="en-GB" i="1">
                <a:effectLst/>
              </a:rPr>
              <a:t>.“ 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23 </a:t>
            </a:r>
            <a:endParaRPr lang="en-GB" i="1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625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328006-D596-DCC6-04F3-E1FD09C0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Info </a:t>
            </a:r>
            <a:r>
              <a:rPr lang="en-GB" err="1"/>
              <a:t>toodete</a:t>
            </a:r>
            <a:r>
              <a:rPr lang="en-GB"/>
              <a:t> </a:t>
            </a:r>
            <a:r>
              <a:rPr lang="en-GB" err="1"/>
              <a:t>kohta</a:t>
            </a:r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C9DF812-EE6D-4D9F-FD43-BB595AAB39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814033"/>
              </p:ext>
            </p:extLst>
          </p:nvPr>
        </p:nvGraphicFramePr>
        <p:xfrm>
          <a:off x="209860" y="1409075"/>
          <a:ext cx="6880488" cy="544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99E2C82-22B6-6A83-0D4F-293CFCE65439}"/>
              </a:ext>
            </a:extLst>
          </p:cNvPr>
          <p:cNvSpPr txBox="1"/>
          <p:nvPr/>
        </p:nvSpPr>
        <p:spPr>
          <a:xfrm>
            <a:off x="6976872" y="1764279"/>
            <a:ext cx="50052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Õpilased</a:t>
            </a:r>
            <a:r>
              <a:rPr lang="en-GB" sz="2400"/>
              <a:t> </a:t>
            </a:r>
            <a:r>
              <a:rPr lang="en-GB" sz="2400" err="1"/>
              <a:t>saavad</a:t>
            </a:r>
            <a:r>
              <a:rPr lang="en-GB" sz="2400"/>
              <a:t> </a:t>
            </a:r>
            <a:r>
              <a:rPr lang="en-GB" sz="2400" err="1"/>
              <a:t>toodete</a:t>
            </a:r>
            <a:r>
              <a:rPr lang="en-GB" sz="2400"/>
              <a:t> </a:t>
            </a:r>
            <a:r>
              <a:rPr lang="en-GB" sz="2400" err="1"/>
              <a:t>kohta</a:t>
            </a:r>
            <a:r>
              <a:rPr lang="en-GB" sz="2400"/>
              <a:t> </a:t>
            </a:r>
            <a:r>
              <a:rPr lang="en-GB" sz="2400" err="1"/>
              <a:t>infot</a:t>
            </a:r>
            <a:r>
              <a:rPr lang="en-GB" sz="2400"/>
              <a:t> </a:t>
            </a:r>
            <a:r>
              <a:rPr lang="en-GB" sz="2400" err="1"/>
              <a:t>sõpradelt</a:t>
            </a:r>
            <a:r>
              <a:rPr lang="en-GB" sz="2400"/>
              <a:t>, </a:t>
            </a:r>
            <a:r>
              <a:rPr lang="en-GB" sz="2400" err="1"/>
              <a:t>internetist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sotsiaalmeediast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Elanikkond</a:t>
            </a:r>
            <a:r>
              <a:rPr lang="en-GB" sz="2400"/>
              <a:t> </a:t>
            </a:r>
            <a:r>
              <a:rPr lang="en-GB" sz="2400" err="1"/>
              <a:t>sõpradelt</a:t>
            </a:r>
            <a:r>
              <a:rPr lang="en-GB" sz="2400"/>
              <a:t>, </a:t>
            </a:r>
            <a:r>
              <a:rPr lang="en-GB" sz="2400" err="1"/>
              <a:t>internetist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müügikohtadest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11% </a:t>
            </a:r>
            <a:r>
              <a:rPr lang="en-GB" sz="2400" err="1"/>
              <a:t>õpilastest</a:t>
            </a:r>
            <a:r>
              <a:rPr lang="en-GB" sz="2400"/>
              <a:t> </a:t>
            </a:r>
            <a:r>
              <a:rPr lang="en-GB" sz="2400" err="1"/>
              <a:t>saavad</a:t>
            </a:r>
            <a:r>
              <a:rPr lang="en-GB" sz="2400"/>
              <a:t> </a:t>
            </a:r>
            <a:r>
              <a:rPr lang="en-GB" sz="2400" err="1"/>
              <a:t>infot</a:t>
            </a:r>
            <a:r>
              <a:rPr lang="en-GB" sz="2400"/>
              <a:t> </a:t>
            </a:r>
            <a:r>
              <a:rPr lang="en-GB" sz="2400" err="1"/>
              <a:t>tubaka</a:t>
            </a:r>
            <a:r>
              <a:rPr lang="en-GB" sz="2400"/>
              <a:t>-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nikotiinitoodete</a:t>
            </a:r>
            <a:r>
              <a:rPr lang="en-GB" sz="2400"/>
              <a:t> </a:t>
            </a:r>
            <a:r>
              <a:rPr lang="en-GB" sz="2400" err="1"/>
              <a:t>müügipunktide</a:t>
            </a:r>
            <a:r>
              <a:rPr lang="en-GB" sz="2400"/>
              <a:t> </a:t>
            </a:r>
            <a:r>
              <a:rPr lang="en-GB" sz="2400" err="1"/>
              <a:t>infokirjast</a:t>
            </a: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Mehed</a:t>
            </a:r>
            <a:r>
              <a:rPr lang="en-GB" sz="2400"/>
              <a:t> </a:t>
            </a:r>
            <a:r>
              <a:rPr lang="en-GB" sz="2400" err="1"/>
              <a:t>saavad</a:t>
            </a:r>
            <a:r>
              <a:rPr lang="en-GB" sz="2400"/>
              <a:t> </a:t>
            </a:r>
            <a:r>
              <a:rPr lang="en-GB" sz="2400" err="1"/>
              <a:t>meediast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internetist</a:t>
            </a:r>
            <a:r>
              <a:rPr lang="en-GB" sz="2400"/>
              <a:t> </a:t>
            </a:r>
            <a:r>
              <a:rPr lang="en-GB" sz="2400" err="1"/>
              <a:t>rohkem</a:t>
            </a:r>
            <a:r>
              <a:rPr lang="en-GB" sz="2400"/>
              <a:t> </a:t>
            </a:r>
            <a:r>
              <a:rPr lang="en-GB" sz="2400" err="1"/>
              <a:t>infot</a:t>
            </a:r>
            <a:r>
              <a:rPr lang="en-GB" sz="2400"/>
              <a:t> </a:t>
            </a:r>
            <a:r>
              <a:rPr lang="en-GB" sz="2400" err="1"/>
              <a:t>kui</a:t>
            </a:r>
            <a:r>
              <a:rPr lang="en-GB" sz="2400"/>
              <a:t> </a:t>
            </a:r>
            <a:r>
              <a:rPr lang="en-GB" sz="2400" err="1"/>
              <a:t>naised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243217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93" y="870060"/>
            <a:ext cx="10464613" cy="826688"/>
          </a:xfrm>
        </p:spPr>
        <p:txBody>
          <a:bodyPr>
            <a:normAutofit/>
          </a:bodyPr>
          <a:lstStyle/>
          <a:p>
            <a:r>
              <a:rPr lang="en-GB" err="1"/>
              <a:t>Suhtumine</a:t>
            </a:r>
            <a:r>
              <a:rPr lang="en-GB"/>
              <a:t> </a:t>
            </a:r>
            <a:r>
              <a:rPr lang="en-GB" err="1"/>
              <a:t>tubaka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nikotiinitoodete</a:t>
            </a:r>
            <a:r>
              <a:rPr lang="en-GB"/>
              <a:t> </a:t>
            </a:r>
            <a:r>
              <a:rPr lang="en-GB" err="1"/>
              <a:t>tarvitamisse</a:t>
            </a:r>
            <a:endParaRPr lang="en-GB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7BF83D2-D585-41C4-C229-9D28CF041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678907"/>
              </p:ext>
            </p:extLst>
          </p:nvPr>
        </p:nvGraphicFramePr>
        <p:xfrm>
          <a:off x="6170240" y="1979057"/>
          <a:ext cx="5746938" cy="4511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B4EDC20E-9A1A-B762-3848-55EC1F661FA2}"/>
              </a:ext>
            </a:extLst>
          </p:cNvPr>
          <p:cNvSpPr txBox="1">
            <a:spLocks/>
          </p:cNvSpPr>
          <p:nvPr/>
        </p:nvSpPr>
        <p:spPr>
          <a:xfrm>
            <a:off x="870861" y="1688554"/>
            <a:ext cx="4297010" cy="5158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t-EE" sz="2000"/>
              <a:t>Lapsevanemate suhtumine</a:t>
            </a:r>
            <a:endParaRPr lang="en-GB" sz="200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C7545FCC-CCE0-CBE7-4815-07E2B22F99E8}"/>
              </a:ext>
            </a:extLst>
          </p:cNvPr>
          <p:cNvSpPr txBox="1">
            <a:spLocks/>
          </p:cNvSpPr>
          <p:nvPr/>
        </p:nvSpPr>
        <p:spPr>
          <a:xfrm>
            <a:off x="7024131" y="1654491"/>
            <a:ext cx="4281163" cy="54450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2000"/>
              <a:t>Sõprade suhtumine:</a:t>
            </a:r>
            <a:endParaRPr lang="en-GB" sz="200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51FDC39-4E69-4E85-C061-0D2D99552C87}"/>
              </a:ext>
            </a:extLst>
          </p:cNvPr>
          <p:cNvSpPr txBox="1">
            <a:spLocks/>
          </p:cNvSpPr>
          <p:nvPr/>
        </p:nvSpPr>
        <p:spPr>
          <a:xfrm>
            <a:off x="866775" y="2827019"/>
            <a:ext cx="4297010" cy="5158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/>
          </a:p>
        </p:txBody>
      </p:sp>
      <p:graphicFrame>
        <p:nvGraphicFramePr>
          <p:cNvPr id="14" name="Diagramm 67">
            <a:extLst>
              <a:ext uri="{FF2B5EF4-FFF2-40B4-BE49-F238E27FC236}">
                <a16:creationId xmlns:a16="http://schemas.microsoft.com/office/drawing/2014/main" id="{6795D515-1780-1526-935E-A7DEBEEAC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2982180"/>
              </p:ext>
            </p:extLst>
          </p:nvPr>
        </p:nvGraphicFramePr>
        <p:xfrm>
          <a:off x="104931" y="1999839"/>
          <a:ext cx="6065309" cy="449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0375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2684E8-4405-5D32-231B-3D607BEFB310}"/>
              </a:ext>
            </a:extLst>
          </p:cNvPr>
          <p:cNvSpPr txBox="1"/>
          <p:nvPr/>
        </p:nvSpPr>
        <p:spPr>
          <a:xfrm>
            <a:off x="805543" y="925286"/>
            <a:ext cx="106679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800" i="1">
              <a:effectLst/>
            </a:endParaRPr>
          </a:p>
          <a:p>
            <a:pPr algn="ctr"/>
            <a:endParaRPr lang="en-GB" i="1"/>
          </a:p>
          <a:p>
            <a:pPr algn="ctr"/>
            <a:endParaRPr lang="en-GB" sz="1800" i="1">
              <a:effectLst/>
            </a:endParaRPr>
          </a:p>
          <a:p>
            <a:pPr algn="ctr"/>
            <a:r>
              <a:rPr lang="en-GB" sz="2400" i="1">
                <a:effectLst/>
              </a:rPr>
              <a:t>„</a:t>
            </a:r>
            <a:r>
              <a:rPr lang="en-GB" sz="2400" i="1" err="1">
                <a:effectLst/>
              </a:rPr>
              <a:t>Tean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selliseid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kes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suitsetavad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ainult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tarvitavad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alkoholi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endale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teadlikult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muidu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tee </a:t>
            </a:r>
            <a:r>
              <a:rPr lang="en-GB" sz="2400" i="1" err="1">
                <a:effectLst/>
              </a:rPr>
              <a:t>midagi</a:t>
            </a:r>
            <a:r>
              <a:rPr lang="en-GB" sz="2400" i="1">
                <a:effectLst/>
              </a:rPr>
              <a:t>. On ka </a:t>
            </a:r>
            <a:r>
              <a:rPr lang="en-GB" sz="2400" i="1" err="1">
                <a:effectLst/>
              </a:rPr>
              <a:t>neid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kes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suitsetavad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teevad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muid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asju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tarvitavad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teisi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narkootilisi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aineid</a:t>
            </a:r>
            <a:r>
              <a:rPr lang="en-GB" sz="2400" i="1">
                <a:effectLst/>
              </a:rPr>
              <a:t>], aga </a:t>
            </a:r>
            <a:r>
              <a:rPr lang="en-GB" sz="2400" i="1" err="1">
                <a:effectLst/>
              </a:rPr>
              <a:t>üldse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joo</a:t>
            </a:r>
            <a:r>
              <a:rPr lang="en-GB" sz="2400" i="1">
                <a:effectLst/>
              </a:rPr>
              <a:t>. On </a:t>
            </a:r>
            <a:r>
              <a:rPr lang="en-GB" sz="2400" i="1" err="1">
                <a:effectLst/>
              </a:rPr>
              <a:t>kahte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lehte</a:t>
            </a:r>
            <a:r>
              <a:rPr lang="en-GB" sz="2400" i="1">
                <a:effectLst/>
              </a:rPr>
              <a:t>: need, </a:t>
            </a:r>
            <a:r>
              <a:rPr lang="en-GB" sz="2400" i="1" err="1">
                <a:effectLst/>
              </a:rPr>
              <a:t>kes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arva</a:t>
            </a:r>
            <a:r>
              <a:rPr lang="en-GB" sz="2400" i="1">
                <a:effectLst/>
              </a:rPr>
              <a:t>, et on </a:t>
            </a:r>
            <a:r>
              <a:rPr lang="en-GB" sz="2400" i="1" err="1">
                <a:effectLst/>
              </a:rPr>
              <a:t>halb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survesta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teisi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Seltskonnas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erinevad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äärmused</a:t>
            </a:r>
            <a:r>
              <a:rPr lang="en-GB" sz="2400" i="1">
                <a:effectLst/>
              </a:rPr>
              <a:t>. /.../ </a:t>
            </a:r>
            <a:r>
              <a:rPr lang="en-GB" sz="2400" i="1" err="1">
                <a:effectLst/>
              </a:rPr>
              <a:t>kõik</a:t>
            </a:r>
            <a:r>
              <a:rPr lang="en-GB" sz="2400" i="1">
                <a:effectLst/>
              </a:rPr>
              <a:t> [on] </a:t>
            </a:r>
            <a:r>
              <a:rPr lang="en-GB" sz="2400" i="1" err="1">
                <a:effectLst/>
              </a:rPr>
              <a:t>harjunud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oled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omavanustega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teeb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suitsu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või</a:t>
            </a:r>
            <a:r>
              <a:rPr lang="en-GB" sz="2400" i="1">
                <a:effectLst/>
              </a:rPr>
              <a:t> e-</a:t>
            </a:r>
            <a:r>
              <a:rPr lang="en-GB" sz="2400" i="1" err="1">
                <a:effectLst/>
              </a:rPr>
              <a:t>sigaretti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Kõik</a:t>
            </a:r>
            <a:r>
              <a:rPr lang="en-GB" sz="2400" i="1">
                <a:effectLst/>
              </a:rPr>
              <a:t> on </a:t>
            </a:r>
            <a:r>
              <a:rPr lang="en-GB" sz="2400" i="1" err="1">
                <a:effectLst/>
              </a:rPr>
              <a:t>normaliseeritud</a:t>
            </a:r>
            <a:r>
              <a:rPr lang="en-GB" sz="2400" i="1">
                <a:effectLst/>
              </a:rPr>
              <a:t>, mis on </a:t>
            </a:r>
            <a:r>
              <a:rPr lang="en-GB" sz="2400" i="1" err="1">
                <a:effectLst/>
              </a:rPr>
              <a:t>kurb</a:t>
            </a:r>
            <a:r>
              <a:rPr lang="en-GB" sz="2400" i="1">
                <a:effectLst/>
              </a:rPr>
              <a:t>, aga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tee </a:t>
            </a:r>
            <a:r>
              <a:rPr lang="en-GB" sz="2400" i="1" err="1">
                <a:effectLst/>
              </a:rPr>
              <a:t>teist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nägu</a:t>
            </a:r>
            <a:r>
              <a:rPr lang="en-GB" sz="2400" i="1">
                <a:effectLst/>
              </a:rPr>
              <a:t>.“ </a:t>
            </a:r>
          </a:p>
          <a:p>
            <a:pPr algn="ctr"/>
            <a:r>
              <a:rPr lang="en-GB" sz="2400" i="1">
                <a:effectLst/>
              </a:rPr>
              <a:t>– </a:t>
            </a:r>
            <a:r>
              <a:rPr lang="en-GB" sz="2400" i="1" err="1">
                <a:effectLst/>
              </a:rPr>
              <a:t>Tarvitaja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naine</a:t>
            </a:r>
            <a:r>
              <a:rPr lang="en-GB" sz="2400" i="1">
                <a:effectLst/>
              </a:rPr>
              <a:t>, 15</a:t>
            </a:r>
          </a:p>
          <a:p>
            <a:pPr algn="ctr"/>
            <a:endParaRPr lang="en-GB" sz="2400" i="1">
              <a:latin typeface="IBMPlexSans"/>
            </a:endParaRPr>
          </a:p>
        </p:txBody>
      </p:sp>
    </p:spTree>
    <p:extLst>
      <p:ext uri="{BB962C8B-B14F-4D97-AF65-F5344CB8AC3E}">
        <p14:creationId xmlns:p14="http://schemas.microsoft.com/office/powerpoint/2010/main" val="2184813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074CD1-8497-9EA0-939F-A8262242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Väga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pahased</a:t>
            </a:r>
            <a:r>
              <a:rPr lang="en-GB" i="1">
                <a:effectLst/>
              </a:rPr>
              <a:t> pole,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said [</a:t>
            </a:r>
            <a:r>
              <a:rPr lang="en-GB" i="1" err="1">
                <a:effectLst/>
              </a:rPr>
              <a:t>vanemad</a:t>
            </a:r>
            <a:r>
              <a:rPr lang="en-GB" i="1">
                <a:effectLst/>
              </a:rPr>
              <a:t>] </a:t>
            </a:r>
            <a:r>
              <a:rPr lang="en-GB" i="1" err="1">
                <a:effectLst/>
              </a:rPr>
              <a:t>teada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olen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proovinud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Pigem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vaatavad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vaata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meid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ära</a:t>
            </a:r>
            <a:r>
              <a:rPr lang="en-GB" i="1">
                <a:effectLst/>
              </a:rPr>
              <a:t> taha </a:t>
            </a:r>
            <a:r>
              <a:rPr lang="en-GB" i="1" err="1">
                <a:effectLst/>
              </a:rPr>
              <a:t>vanemate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moodi</a:t>
            </a:r>
            <a:r>
              <a:rPr lang="en-GB" i="1">
                <a:effectLst/>
              </a:rPr>
              <a:t> olla, et </a:t>
            </a:r>
            <a:r>
              <a:rPr lang="en-GB" i="1" err="1">
                <a:effectLst/>
              </a:rPr>
              <a:t>toovad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välja</a:t>
            </a:r>
            <a:r>
              <a:rPr lang="en-GB" i="1">
                <a:effectLst/>
              </a:rPr>
              <a:t>, et see on </a:t>
            </a:r>
            <a:r>
              <a:rPr lang="en-GB" i="1" err="1">
                <a:effectLst/>
              </a:rPr>
              <a:t>probleem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et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laseks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samamoodi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juhtuda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Juhutarvitaja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15 </a:t>
            </a:r>
          </a:p>
          <a:p>
            <a:pPr algn="ctr"/>
            <a:endParaRPr lang="en-GB" i="1"/>
          </a:p>
          <a:p>
            <a:pPr algn="ctr"/>
            <a:r>
              <a:rPr lang="en-GB" sz="2400" i="1">
                <a:effectLst/>
              </a:rPr>
              <a:t>„Mu </a:t>
            </a:r>
            <a:r>
              <a:rPr lang="en-GB" sz="2400" i="1" err="1">
                <a:effectLst/>
              </a:rPr>
              <a:t>suitsetamist</a:t>
            </a:r>
            <a:r>
              <a:rPr lang="en-GB" sz="2400" i="1">
                <a:effectLst/>
              </a:rPr>
              <a:t> on </a:t>
            </a:r>
            <a:r>
              <a:rPr lang="en-GB" sz="2400" i="1" err="1">
                <a:effectLst/>
              </a:rPr>
              <a:t>küll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hukka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mõistetud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haisu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tõttu</a:t>
            </a:r>
            <a:r>
              <a:rPr lang="en-GB" sz="2400" i="1">
                <a:effectLst/>
              </a:rPr>
              <a:t>, aga </a:t>
            </a:r>
            <a:r>
              <a:rPr lang="en-GB" sz="2400" i="1" err="1">
                <a:effectLst/>
              </a:rPr>
              <a:t>huuletubakat</a:t>
            </a:r>
            <a:r>
              <a:rPr lang="en-GB" sz="2400" i="1">
                <a:effectLst/>
              </a:rPr>
              <a:t> pole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pahaks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pannud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Suitsetamist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mõistsid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sõbrad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õpetajad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hukka</a:t>
            </a:r>
            <a:r>
              <a:rPr lang="en-GB" sz="2400" i="1">
                <a:effectLst/>
              </a:rPr>
              <a:t>.“</a:t>
            </a:r>
          </a:p>
          <a:p>
            <a:pPr algn="ctr"/>
            <a:r>
              <a:rPr lang="en-GB" sz="2400" i="1">
                <a:effectLst/>
              </a:rPr>
              <a:t> – </a:t>
            </a:r>
            <a:r>
              <a:rPr lang="en-GB" sz="2400" i="1" err="1">
                <a:effectLst/>
              </a:rPr>
              <a:t>Tarvitaja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naine</a:t>
            </a:r>
            <a:r>
              <a:rPr lang="en-GB" sz="2400" i="1">
                <a:effectLst/>
              </a:rPr>
              <a:t>, 19 </a:t>
            </a:r>
            <a:endParaRPr lang="en-GB" i="1"/>
          </a:p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426381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Suhtumine</a:t>
            </a:r>
            <a:r>
              <a:rPr lang="en-GB"/>
              <a:t> </a:t>
            </a:r>
            <a:r>
              <a:rPr lang="en-GB" err="1"/>
              <a:t>toodete</a:t>
            </a:r>
            <a:r>
              <a:rPr lang="en-GB"/>
              <a:t> </a:t>
            </a:r>
            <a:r>
              <a:rPr lang="en-GB" err="1"/>
              <a:t>tarvitamisse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kahjulikkusesse</a:t>
            </a:r>
            <a:endParaRPr lang="en-GB"/>
          </a:p>
        </p:txBody>
      </p:sp>
      <p:graphicFrame>
        <p:nvGraphicFramePr>
          <p:cNvPr id="4" name="Diagramm 89">
            <a:extLst>
              <a:ext uri="{FF2B5EF4-FFF2-40B4-BE49-F238E27FC236}">
                <a16:creationId xmlns:a16="http://schemas.microsoft.com/office/drawing/2014/main" id="{21A74629-87A3-4118-6F73-5B70723AFA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997758"/>
              </p:ext>
            </p:extLst>
          </p:nvPr>
        </p:nvGraphicFramePr>
        <p:xfrm>
          <a:off x="860612" y="1825625"/>
          <a:ext cx="4964834" cy="416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m 91">
            <a:extLst>
              <a:ext uri="{FF2B5EF4-FFF2-40B4-BE49-F238E27FC236}">
                <a16:creationId xmlns:a16="http://schemas.microsoft.com/office/drawing/2014/main" id="{6A1631A6-9707-51EE-2816-3E402AC74F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688875"/>
              </p:ext>
            </p:extLst>
          </p:nvPr>
        </p:nvGraphicFramePr>
        <p:xfrm>
          <a:off x="6326164" y="1825625"/>
          <a:ext cx="5303695" cy="415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3230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156308-FBD2-AF67-A806-2DF90A6DB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870857"/>
            <a:ext cx="10464613" cy="5114018"/>
          </a:xfrm>
        </p:spPr>
        <p:txBody>
          <a:bodyPr/>
          <a:lstStyle/>
          <a:p>
            <a:pPr algn="ctr"/>
            <a:endParaRPr lang="en-GB" sz="1800" i="1">
              <a:effectLst/>
            </a:endParaRPr>
          </a:p>
          <a:p>
            <a:pPr algn="ctr"/>
            <a:endParaRPr lang="en-GB" sz="1800" i="1"/>
          </a:p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väita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nikotiinitooted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üksteisest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tervislikumad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Infot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vähe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on </a:t>
            </a:r>
            <a:r>
              <a:rPr lang="en-GB" i="1" err="1">
                <a:effectLst/>
              </a:rPr>
              <a:t>vasturääkiv</a:t>
            </a:r>
            <a:r>
              <a:rPr lang="en-GB" i="1">
                <a:effectLst/>
              </a:rPr>
              <a:t>.“ 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mees, 28</a:t>
            </a:r>
          </a:p>
          <a:p>
            <a:pPr algn="ctr"/>
            <a:endParaRPr lang="en-GB" i="1"/>
          </a:p>
          <a:p>
            <a:pPr algn="ctr"/>
            <a:r>
              <a:rPr lang="en-GB" i="1">
                <a:effectLst/>
              </a:rPr>
              <a:t>„IQOS </a:t>
            </a:r>
            <a:r>
              <a:rPr lang="en-GB" i="1" err="1">
                <a:effectLst/>
              </a:rPr>
              <a:t>reklaamib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väga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palju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vähem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kahjulikke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aineid</a:t>
            </a:r>
            <a:r>
              <a:rPr lang="en-GB" i="1">
                <a:effectLst/>
              </a:rPr>
              <a:t> on. </a:t>
            </a:r>
            <a:r>
              <a:rPr lang="en-GB" i="1" err="1">
                <a:effectLst/>
              </a:rPr>
              <a:t>Reklaam</a:t>
            </a:r>
            <a:r>
              <a:rPr lang="en-GB" i="1">
                <a:effectLst/>
              </a:rPr>
              <a:t> [on] </a:t>
            </a:r>
            <a:r>
              <a:rPr lang="en-GB" i="1" err="1">
                <a:effectLst/>
              </a:rPr>
              <a:t>pigem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suunatud</a:t>
            </a:r>
            <a:r>
              <a:rPr lang="en-GB" i="1">
                <a:effectLst/>
              </a:rPr>
              <a:t> n-ö </a:t>
            </a:r>
            <a:r>
              <a:rPr lang="en-GB" i="1" err="1">
                <a:effectLst/>
              </a:rPr>
              <a:t>tervislikkusele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kuna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põlemisprotsessi</a:t>
            </a:r>
            <a:r>
              <a:rPr lang="en-GB" i="1">
                <a:effectLst/>
              </a:rPr>
              <a:t> pole. </a:t>
            </a:r>
            <a:r>
              <a:rPr lang="en-GB" i="1" err="1">
                <a:effectLst/>
              </a:rPr>
              <a:t>Ohtudest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või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riskidest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selle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puhul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pigem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räägita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32 </a:t>
            </a:r>
            <a:endParaRPr lang="en-GB" i="1"/>
          </a:p>
        </p:txBody>
      </p:sp>
    </p:spTree>
    <p:extLst>
      <p:ext uri="{BB962C8B-B14F-4D97-AF65-F5344CB8AC3E}">
        <p14:creationId xmlns:p14="http://schemas.microsoft.com/office/powerpoint/2010/main" val="468934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05B052-0930-75F2-C683-4448C026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2400" i="1">
                <a:effectLst/>
              </a:rPr>
              <a:t>“</a:t>
            </a:r>
            <a:r>
              <a:rPr lang="en-GB" sz="2400" i="1" err="1">
                <a:effectLst/>
              </a:rPr>
              <a:t>Meil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klassides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tuleks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räägiks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selgitaks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sellist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teadlikkuse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andmist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ole.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õpilastest</a:t>
            </a:r>
            <a:r>
              <a:rPr lang="en-GB" sz="2400" i="1">
                <a:effectLst/>
              </a:rPr>
              <a:t>] </a:t>
            </a:r>
            <a:r>
              <a:rPr lang="en-GB" sz="2400" i="1" err="1">
                <a:effectLst/>
              </a:rPr>
              <a:t>jääb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vahele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räägitakse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individuaalselt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klassis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kellelgi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jama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pruugi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teised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teada</a:t>
            </a:r>
            <a:r>
              <a:rPr lang="en-GB" sz="2400" i="1">
                <a:effectLst/>
              </a:rPr>
              <a:t>, mis </a:t>
            </a:r>
            <a:r>
              <a:rPr lang="en-GB" sz="2400" i="1" err="1">
                <a:effectLst/>
              </a:rPr>
              <a:t>probleem</a:t>
            </a:r>
            <a:r>
              <a:rPr lang="en-GB" sz="2400" i="1">
                <a:effectLst/>
              </a:rPr>
              <a:t> on. </a:t>
            </a:r>
            <a:r>
              <a:rPr lang="en-GB" sz="2400" i="1" err="1">
                <a:effectLst/>
              </a:rPr>
              <a:t>Räägitakse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individuaalselt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pigem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Tegeletakse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vahele</a:t>
            </a:r>
            <a:r>
              <a:rPr lang="en-GB" sz="2400" i="1">
                <a:effectLst/>
              </a:rPr>
              <a:t> </a:t>
            </a:r>
            <a:r>
              <a:rPr lang="en-GB" sz="2400" i="1" err="1">
                <a:effectLst/>
              </a:rPr>
              <a:t>jäävad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Paljudega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õpilastega</a:t>
            </a:r>
            <a:r>
              <a:rPr lang="en-GB" sz="2400" i="1">
                <a:effectLst/>
              </a:rPr>
              <a:t>] on </a:t>
            </a:r>
            <a:r>
              <a:rPr lang="en-GB" sz="2400" i="1" err="1">
                <a:effectLst/>
              </a:rPr>
              <a:t>alla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antud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õpetajad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teavad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tarvitavad</a:t>
            </a:r>
            <a:r>
              <a:rPr lang="en-GB" sz="2400" i="1">
                <a:effectLst/>
              </a:rPr>
              <a:t>, aga </a:t>
            </a:r>
            <a:r>
              <a:rPr lang="en-GB" sz="2400" i="1" err="1">
                <a:effectLst/>
              </a:rPr>
              <a:t>öeldakse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kooli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ajal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tohi </a:t>
            </a:r>
            <a:r>
              <a:rPr lang="en-GB" sz="2400" i="1" err="1">
                <a:effectLst/>
              </a:rPr>
              <a:t>teha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ja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kooli</a:t>
            </a:r>
            <a:r>
              <a:rPr lang="en-GB" sz="2400" i="1">
                <a:effectLst/>
              </a:rPr>
              <a:t>] </a:t>
            </a:r>
            <a:r>
              <a:rPr lang="en-GB" sz="2400" i="1" err="1">
                <a:effectLst/>
              </a:rPr>
              <a:t>territooriumil</a:t>
            </a:r>
            <a:r>
              <a:rPr lang="en-GB" sz="2400" i="1">
                <a:effectLst/>
              </a:rPr>
              <a:t>.“ </a:t>
            </a:r>
          </a:p>
          <a:p>
            <a:pPr algn="ctr"/>
            <a:r>
              <a:rPr lang="en-GB" sz="2400" i="1">
                <a:effectLst/>
              </a:rPr>
              <a:t>– </a:t>
            </a:r>
            <a:r>
              <a:rPr lang="en-GB" sz="2400" i="1" err="1">
                <a:effectLst/>
              </a:rPr>
              <a:t>Juhutarvitaja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naine</a:t>
            </a:r>
            <a:r>
              <a:rPr lang="en-GB" sz="2400" i="1">
                <a:effectLst/>
              </a:rPr>
              <a:t>, 15</a:t>
            </a:r>
          </a:p>
          <a:p>
            <a:pPr algn="ctr"/>
            <a:endParaRPr lang="en-GB" i="1"/>
          </a:p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690174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432" y="1645948"/>
            <a:ext cx="5442870" cy="5324477"/>
          </a:xfrm>
        </p:spPr>
        <p:txBody>
          <a:bodyPr numCol="1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Elanikkonnast</a:t>
            </a:r>
            <a:r>
              <a:rPr lang="en-GB"/>
              <a:t> 97% </a:t>
            </a:r>
            <a:r>
              <a:rPr lang="en-GB" err="1"/>
              <a:t>meestest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79% </a:t>
            </a:r>
            <a:r>
              <a:rPr lang="en-GB" err="1"/>
              <a:t>naistest</a:t>
            </a:r>
            <a:r>
              <a:rPr lang="en-GB"/>
              <a:t> on </a:t>
            </a:r>
            <a:r>
              <a:rPr lang="en-GB" err="1"/>
              <a:t>mõelnud</a:t>
            </a:r>
            <a:r>
              <a:rPr lang="en-GB"/>
              <a:t> </a:t>
            </a:r>
            <a:r>
              <a:rPr lang="en-GB" err="1"/>
              <a:t>loobumisele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22% </a:t>
            </a:r>
            <a:r>
              <a:rPr lang="en-GB" err="1"/>
              <a:t>elanikkonnast</a:t>
            </a:r>
            <a:r>
              <a:rPr lang="en-GB"/>
              <a:t> on </a:t>
            </a:r>
            <a:r>
              <a:rPr lang="en-GB" err="1"/>
              <a:t>proovinud</a:t>
            </a:r>
            <a:r>
              <a:rPr lang="en-GB"/>
              <a:t> </a:t>
            </a:r>
            <a:r>
              <a:rPr lang="en-GB" err="1"/>
              <a:t>loobuda</a:t>
            </a:r>
            <a:r>
              <a:rPr lang="en-GB"/>
              <a:t> </a:t>
            </a:r>
            <a:r>
              <a:rPr lang="en-GB" err="1"/>
              <a:t>vähemalt</a:t>
            </a:r>
            <a:r>
              <a:rPr lang="en-GB"/>
              <a:t> 5 </a:t>
            </a:r>
            <a:r>
              <a:rPr lang="en-GB" err="1"/>
              <a:t>korda</a:t>
            </a:r>
            <a:r>
              <a:rPr lang="en-GB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35% </a:t>
            </a:r>
            <a:r>
              <a:rPr lang="en-GB" err="1"/>
              <a:t>õpilastest</a:t>
            </a:r>
            <a:r>
              <a:rPr lang="en-GB"/>
              <a:t> on </a:t>
            </a:r>
            <a:r>
              <a:rPr lang="en-GB" err="1"/>
              <a:t>proovinud</a:t>
            </a:r>
            <a:r>
              <a:rPr lang="en-GB"/>
              <a:t> </a:t>
            </a:r>
            <a:r>
              <a:rPr lang="en-GB" err="1"/>
              <a:t>loobuda</a:t>
            </a:r>
            <a:r>
              <a:rPr lang="en-GB"/>
              <a:t> 2-4 </a:t>
            </a:r>
            <a:r>
              <a:rPr lang="en-GB" err="1"/>
              <a:t>korda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Pooled </a:t>
            </a:r>
            <a:r>
              <a:rPr lang="en-GB" err="1"/>
              <a:t>õpilased</a:t>
            </a:r>
            <a:r>
              <a:rPr lang="en-GB"/>
              <a:t> on </a:t>
            </a:r>
            <a:r>
              <a:rPr lang="en-GB" err="1"/>
              <a:t>proovinud</a:t>
            </a:r>
            <a:r>
              <a:rPr lang="en-GB"/>
              <a:t> </a:t>
            </a:r>
            <a:r>
              <a:rPr lang="en-GB" err="1"/>
              <a:t>loobuda</a:t>
            </a:r>
            <a:r>
              <a:rPr lang="en-GB"/>
              <a:t> </a:t>
            </a:r>
            <a:r>
              <a:rPr lang="en-GB" err="1"/>
              <a:t>liigse</a:t>
            </a:r>
            <a:r>
              <a:rPr lang="en-GB"/>
              <a:t> </a:t>
            </a:r>
            <a:r>
              <a:rPr lang="en-GB" err="1"/>
              <a:t>sõltuvuse</a:t>
            </a:r>
            <a:r>
              <a:rPr lang="en-GB"/>
              <a:t> </a:t>
            </a:r>
            <a:r>
              <a:rPr lang="en-GB" err="1"/>
              <a:t>tõttu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/>
              <a:t>Elanikkond</a:t>
            </a:r>
            <a:r>
              <a:rPr lang="en-GB"/>
              <a:t> </a:t>
            </a:r>
            <a:r>
              <a:rPr lang="en-GB" err="1"/>
              <a:t>loobub</a:t>
            </a:r>
            <a:r>
              <a:rPr lang="en-GB"/>
              <a:t> </a:t>
            </a:r>
            <a:r>
              <a:rPr lang="en-GB" err="1"/>
              <a:t>tervisega</a:t>
            </a:r>
            <a:r>
              <a:rPr lang="en-GB"/>
              <a:t> </a:t>
            </a:r>
            <a:r>
              <a:rPr lang="en-GB" err="1"/>
              <a:t>seotud</a:t>
            </a:r>
            <a:r>
              <a:rPr lang="en-GB"/>
              <a:t> </a:t>
            </a:r>
            <a:r>
              <a:rPr lang="en-GB" err="1"/>
              <a:t>murede</a:t>
            </a:r>
            <a:r>
              <a:rPr lang="en-GB"/>
              <a:t> </a:t>
            </a:r>
            <a:r>
              <a:rPr lang="en-GB" err="1"/>
              <a:t>või</a:t>
            </a:r>
            <a:r>
              <a:rPr lang="en-GB"/>
              <a:t> </a:t>
            </a:r>
            <a:r>
              <a:rPr lang="en-GB" err="1"/>
              <a:t>olulise</a:t>
            </a:r>
            <a:r>
              <a:rPr lang="en-GB"/>
              <a:t> </a:t>
            </a:r>
            <a:r>
              <a:rPr lang="en-GB" err="1"/>
              <a:t>muutuse</a:t>
            </a:r>
            <a:r>
              <a:rPr lang="en-GB"/>
              <a:t> </a:t>
            </a:r>
            <a:r>
              <a:rPr lang="en-GB" err="1"/>
              <a:t>tõttu</a:t>
            </a:r>
            <a:r>
              <a:rPr lang="en-GB"/>
              <a:t> </a:t>
            </a:r>
            <a:r>
              <a:rPr lang="en-GB" err="1"/>
              <a:t>elus</a:t>
            </a:r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Loobumine</a:t>
            </a:r>
            <a:r>
              <a:rPr lang="en-GB"/>
              <a:t> 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selle</a:t>
            </a:r>
            <a:r>
              <a:rPr lang="en-GB"/>
              <a:t> </a:t>
            </a:r>
            <a:r>
              <a:rPr lang="en-GB" err="1"/>
              <a:t>põhjused</a:t>
            </a:r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8556BE7-EFF4-5574-E0D9-9A557B515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0741490"/>
              </p:ext>
            </p:extLst>
          </p:nvPr>
        </p:nvGraphicFramePr>
        <p:xfrm>
          <a:off x="5457861" y="1434933"/>
          <a:ext cx="6540708" cy="5099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6762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A3F7E2-1C36-32D6-245A-ADA3440C5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endParaRPr lang="en-GB" sz="1800" i="1">
              <a:effectLst/>
            </a:endParaRPr>
          </a:p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Tavasuitsu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tegin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regulaarselt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umbes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kaks-kolm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aastat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sealt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liikusin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otse</a:t>
            </a:r>
            <a:r>
              <a:rPr lang="en-GB" i="1">
                <a:effectLst/>
              </a:rPr>
              <a:t> e-</a:t>
            </a:r>
            <a:r>
              <a:rPr lang="en-GB" i="1" err="1">
                <a:effectLst/>
              </a:rPr>
              <a:t>sigaretile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Motiiviks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pigem</a:t>
            </a:r>
            <a:r>
              <a:rPr lang="en-GB" i="1">
                <a:effectLst/>
              </a:rPr>
              <a:t> see, et ta </a:t>
            </a:r>
            <a:r>
              <a:rPr lang="en-GB" i="1" err="1">
                <a:effectLst/>
              </a:rPr>
              <a:t>meeldis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mulle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rohkem</a:t>
            </a:r>
            <a:r>
              <a:rPr lang="en-GB" i="1">
                <a:effectLst/>
              </a:rPr>
              <a:t>, aga </a:t>
            </a:r>
            <a:r>
              <a:rPr lang="en-GB" i="1" err="1">
                <a:effectLst/>
              </a:rPr>
              <a:t>alateadvuses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lootsin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suudan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täitsa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maha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jätta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Tarbimine</a:t>
            </a:r>
            <a:r>
              <a:rPr lang="en-GB" i="1">
                <a:effectLst/>
              </a:rPr>
              <a:t> on </a:t>
            </a:r>
            <a:r>
              <a:rPr lang="en-GB" i="1" err="1">
                <a:effectLst/>
              </a:rPr>
              <a:t>vähenenud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21</a:t>
            </a:r>
          </a:p>
          <a:p>
            <a:pPr algn="ctr"/>
            <a:endParaRPr lang="en-GB" i="1"/>
          </a:p>
          <a:p>
            <a:pPr algn="ctr"/>
            <a:r>
              <a:rPr lang="en-GB" i="1">
                <a:effectLst/>
              </a:rPr>
              <a:t>„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lapseootele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jääks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või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sellest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midagi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oleneks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tervise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osas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siis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loobuks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täna</a:t>
            </a:r>
            <a:r>
              <a:rPr lang="en-GB" i="1">
                <a:effectLst/>
              </a:rPr>
              <a:t>. Ma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usu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hinna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pärast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jätaks</a:t>
            </a:r>
            <a:r>
              <a:rPr lang="en-GB" i="1">
                <a:effectLst/>
              </a:rPr>
              <a:t> [</a:t>
            </a:r>
            <a:r>
              <a:rPr lang="en-GB" i="1" err="1">
                <a:effectLst/>
              </a:rPr>
              <a:t>maha</a:t>
            </a:r>
            <a:r>
              <a:rPr lang="en-GB" i="1">
                <a:effectLst/>
              </a:rPr>
              <a:t>].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suitsetamiskohti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poleks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siis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isegi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usu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pärsiks</a:t>
            </a:r>
            <a:r>
              <a:rPr lang="en-GB" i="1">
                <a:effectLst/>
              </a:rPr>
              <a:t> ka </a:t>
            </a:r>
            <a:r>
              <a:rPr lang="en-GB" i="1" err="1">
                <a:effectLst/>
              </a:rPr>
              <a:t>suitsetamist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oleks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kindlad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kohad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ainult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kus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võiks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näiteks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kuskile</a:t>
            </a:r>
            <a:r>
              <a:rPr lang="en-GB" i="1">
                <a:effectLst/>
              </a:rPr>
              <a:t> peaks 10 </a:t>
            </a:r>
            <a:r>
              <a:rPr lang="en-GB" i="1" err="1">
                <a:effectLst/>
              </a:rPr>
              <a:t>minutit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kõndima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ainult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selleks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suitsetada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siis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pärsiks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Regulaarne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29 </a:t>
            </a:r>
          </a:p>
          <a:p>
            <a:pPr algn="ctr"/>
            <a:r>
              <a:rPr lang="en-GB" i="1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3489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B17215-02BD-3452-00E4-DC0A61BBE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6" y="1825625"/>
            <a:ext cx="5065940" cy="4159250"/>
          </a:xfrm>
        </p:spPr>
        <p:txBody>
          <a:bodyPr numCol="1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GB"/>
          </a:p>
          <a:p>
            <a:pPr algn="just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44195A-C88F-56B8-DE92-1692214D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err="1"/>
              <a:t>Tõhusad</a:t>
            </a:r>
            <a:r>
              <a:rPr lang="en-GB"/>
              <a:t> </a:t>
            </a:r>
            <a:r>
              <a:rPr lang="en-GB" err="1"/>
              <a:t>sekkumised</a:t>
            </a:r>
            <a:r>
              <a:rPr lang="en-GB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1D7D03-FA85-6F38-AC8E-B4F6CE7DAF56}"/>
              </a:ext>
            </a:extLst>
          </p:cNvPr>
          <p:cNvSpPr txBox="1"/>
          <p:nvPr/>
        </p:nvSpPr>
        <p:spPr>
          <a:xfrm>
            <a:off x="385331" y="1515851"/>
            <a:ext cx="451645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Elanikkonna</a:t>
            </a:r>
            <a:r>
              <a:rPr lang="en-GB" sz="2400"/>
              <a:t> </a:t>
            </a:r>
            <a:r>
              <a:rPr lang="en-GB" sz="2400" err="1"/>
              <a:t>jaoks</a:t>
            </a:r>
            <a:r>
              <a:rPr lang="en-GB" sz="2400"/>
              <a:t> on </a:t>
            </a:r>
            <a:r>
              <a:rPr lang="en-GB" sz="2400" err="1"/>
              <a:t>oluline</a:t>
            </a:r>
            <a:r>
              <a:rPr lang="en-GB" sz="2400"/>
              <a:t> </a:t>
            </a:r>
            <a:r>
              <a:rPr lang="en-GB" sz="2400" err="1"/>
              <a:t>tõsta</a:t>
            </a:r>
            <a:r>
              <a:rPr lang="en-GB" sz="2400"/>
              <a:t> </a:t>
            </a:r>
            <a:r>
              <a:rPr lang="en-GB" sz="2400" err="1"/>
              <a:t>toodete</a:t>
            </a:r>
            <a:r>
              <a:rPr lang="en-GB" sz="2400"/>
              <a:t> </a:t>
            </a:r>
            <a:r>
              <a:rPr lang="en-GB" sz="2400" err="1"/>
              <a:t>hinda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pakkuda</a:t>
            </a:r>
            <a:r>
              <a:rPr lang="en-GB" sz="2400"/>
              <a:t> </a:t>
            </a:r>
            <a:r>
              <a:rPr lang="en-GB" sz="2400" err="1"/>
              <a:t>eeskirju</a:t>
            </a:r>
            <a:r>
              <a:rPr lang="en-GB" sz="2400"/>
              <a:t> </a:t>
            </a:r>
            <a:r>
              <a:rPr lang="en-GB" sz="2400" err="1"/>
              <a:t>tööl</a:t>
            </a:r>
            <a:r>
              <a:rPr lang="en-GB" sz="2400"/>
              <a:t> </a:t>
            </a:r>
            <a:r>
              <a:rPr lang="en-GB" sz="2400" err="1"/>
              <a:t>ja</a:t>
            </a:r>
            <a:r>
              <a:rPr lang="en-GB" sz="2400"/>
              <a:t> </a:t>
            </a:r>
            <a:r>
              <a:rPr lang="en-GB" sz="2400" err="1"/>
              <a:t>avalikes</a:t>
            </a:r>
            <a:r>
              <a:rPr lang="en-GB" sz="2400"/>
              <a:t> </a:t>
            </a:r>
            <a:r>
              <a:rPr lang="en-GB" sz="2400" err="1"/>
              <a:t>kohtades</a:t>
            </a:r>
            <a:r>
              <a:rPr lang="en-GB" sz="24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err="1"/>
              <a:t>Õpilaste</a:t>
            </a:r>
            <a:r>
              <a:rPr lang="en-GB" sz="2400"/>
              <a:t> </a:t>
            </a:r>
            <a:r>
              <a:rPr lang="en-GB" sz="2400" err="1"/>
              <a:t>jaoks</a:t>
            </a:r>
            <a:r>
              <a:rPr lang="en-GB" sz="2400"/>
              <a:t> on </a:t>
            </a:r>
            <a:r>
              <a:rPr lang="en-GB" sz="2400" err="1"/>
              <a:t>oluline</a:t>
            </a:r>
            <a:r>
              <a:rPr lang="en-GB" sz="2400"/>
              <a:t> </a:t>
            </a:r>
            <a:r>
              <a:rPr lang="en-GB" sz="2400" err="1"/>
              <a:t>tõsta</a:t>
            </a:r>
            <a:r>
              <a:rPr lang="en-GB" sz="2400"/>
              <a:t> </a:t>
            </a:r>
            <a:r>
              <a:rPr lang="en-GB" sz="2400" err="1"/>
              <a:t>toodete</a:t>
            </a:r>
            <a:r>
              <a:rPr lang="en-GB" sz="2400"/>
              <a:t> </a:t>
            </a:r>
            <a:r>
              <a:rPr lang="en-GB" sz="2400" err="1"/>
              <a:t>hinda</a:t>
            </a:r>
            <a:r>
              <a:rPr lang="en-GB" sz="2400"/>
              <a:t>, </a:t>
            </a:r>
            <a:r>
              <a:rPr lang="en-GB" sz="2400" err="1"/>
              <a:t>piirata</a:t>
            </a:r>
            <a:r>
              <a:rPr lang="en-GB" sz="2400"/>
              <a:t> </a:t>
            </a:r>
            <a:r>
              <a:rPr lang="en-GB" sz="2400" err="1"/>
              <a:t>müügikohtade</a:t>
            </a:r>
            <a:r>
              <a:rPr lang="en-GB" sz="2400"/>
              <a:t> </a:t>
            </a:r>
            <a:r>
              <a:rPr lang="en-GB" sz="2400" err="1"/>
              <a:t>arvu</a:t>
            </a:r>
            <a:r>
              <a:rPr lang="en-GB" sz="2400"/>
              <a:t>, </a:t>
            </a:r>
            <a:r>
              <a:rPr lang="en-GB" sz="2400" err="1"/>
              <a:t>anda</a:t>
            </a:r>
            <a:r>
              <a:rPr lang="en-GB" sz="2400"/>
              <a:t> </a:t>
            </a:r>
            <a:r>
              <a:rPr lang="en-GB" sz="2400" err="1"/>
              <a:t>rohkem</a:t>
            </a:r>
            <a:r>
              <a:rPr lang="en-GB" sz="2400"/>
              <a:t> </a:t>
            </a:r>
            <a:r>
              <a:rPr lang="en-GB" sz="2400" err="1"/>
              <a:t>infot</a:t>
            </a:r>
            <a:r>
              <a:rPr lang="en-GB" sz="2400"/>
              <a:t> </a:t>
            </a:r>
            <a:r>
              <a:rPr lang="en-GB" sz="2400" err="1"/>
              <a:t>toodete</a:t>
            </a:r>
            <a:r>
              <a:rPr lang="en-GB" sz="2400"/>
              <a:t> </a:t>
            </a:r>
            <a:r>
              <a:rPr lang="en-GB" sz="2400" err="1"/>
              <a:t>kahjulikkuse</a:t>
            </a:r>
            <a:r>
              <a:rPr lang="en-GB" sz="2400"/>
              <a:t> </a:t>
            </a:r>
            <a:r>
              <a:rPr lang="en-GB" sz="2400" err="1"/>
              <a:t>kohta</a:t>
            </a:r>
            <a:r>
              <a:rPr lang="en-GB" sz="240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/>
              <a:t>39% </a:t>
            </a:r>
            <a:r>
              <a:rPr lang="fi-FI" sz="2400" err="1"/>
              <a:t>õpilastest</a:t>
            </a:r>
            <a:r>
              <a:rPr lang="fi-FI" sz="2400"/>
              <a:t> ja 43% </a:t>
            </a:r>
            <a:r>
              <a:rPr lang="fi-FI" sz="2400" err="1"/>
              <a:t>elanikkonnast</a:t>
            </a:r>
            <a:r>
              <a:rPr lang="fi-FI" sz="2400"/>
              <a:t>, </a:t>
            </a:r>
            <a:r>
              <a:rPr lang="fi-FI" sz="2400" err="1"/>
              <a:t>kes</a:t>
            </a:r>
            <a:r>
              <a:rPr lang="fi-FI" sz="2400"/>
              <a:t> </a:t>
            </a:r>
            <a:r>
              <a:rPr lang="fi-FI" sz="2400" err="1"/>
              <a:t>tarvitavad</a:t>
            </a:r>
            <a:r>
              <a:rPr lang="fi-FI" sz="2400"/>
              <a:t> </a:t>
            </a:r>
            <a:r>
              <a:rPr lang="fi-FI" sz="2400" err="1"/>
              <a:t>igapäevased</a:t>
            </a:r>
            <a:r>
              <a:rPr lang="fi-FI" sz="2400"/>
              <a:t>, ei </a:t>
            </a:r>
            <a:r>
              <a:rPr lang="fi-FI" sz="2400" err="1"/>
              <a:t>usu</a:t>
            </a:r>
            <a:r>
              <a:rPr lang="fi-FI" sz="2400"/>
              <a:t> </a:t>
            </a:r>
            <a:r>
              <a:rPr lang="fi-FI" sz="2400" err="1"/>
              <a:t>ühegi</a:t>
            </a:r>
            <a:r>
              <a:rPr lang="fi-FI" sz="2400"/>
              <a:t>  </a:t>
            </a:r>
            <a:r>
              <a:rPr lang="fi-FI" sz="2400" err="1"/>
              <a:t>meetme</a:t>
            </a:r>
            <a:r>
              <a:rPr lang="fi-FI" sz="2400"/>
              <a:t>  tõhususse.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BED9BD8-ACD8-8B1E-C934-07C3DC3C7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4503001"/>
              </p:ext>
            </p:extLst>
          </p:nvPr>
        </p:nvGraphicFramePr>
        <p:xfrm>
          <a:off x="5576341" y="0"/>
          <a:ext cx="6332833" cy="675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091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A0A287-FD2C-04BF-399A-0CF286E3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1208314"/>
            <a:ext cx="10464613" cy="4776561"/>
          </a:xfrm>
        </p:spPr>
        <p:txBody>
          <a:bodyPr>
            <a:normAutofit/>
          </a:bodyPr>
          <a:lstStyle/>
          <a:p>
            <a:pPr algn="ctr"/>
            <a:endParaRPr lang="en-GB" i="1">
              <a:effectLst/>
            </a:endParaRPr>
          </a:p>
          <a:p>
            <a:pPr algn="ctr"/>
            <a:endParaRPr lang="en-GB" i="1"/>
          </a:p>
          <a:p>
            <a:pPr algn="ctr"/>
            <a:r>
              <a:rPr lang="en-GB" i="1">
                <a:effectLst/>
              </a:rPr>
              <a:t>„Ma </a:t>
            </a:r>
            <a:r>
              <a:rPr lang="en-GB" i="1" err="1">
                <a:effectLst/>
              </a:rPr>
              <a:t>arvan</a:t>
            </a:r>
            <a:r>
              <a:rPr lang="en-GB" i="1">
                <a:effectLst/>
              </a:rPr>
              <a:t>, et </a:t>
            </a:r>
            <a:r>
              <a:rPr lang="en-GB" i="1" err="1">
                <a:effectLst/>
              </a:rPr>
              <a:t>palju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mängivad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hobid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rolli</a:t>
            </a:r>
            <a:r>
              <a:rPr lang="en-GB" i="1">
                <a:effectLst/>
              </a:rPr>
              <a:t>. Muster, et need, </a:t>
            </a:r>
            <a:r>
              <a:rPr lang="en-GB" i="1" err="1">
                <a:effectLst/>
              </a:rPr>
              <a:t>kes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iga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päev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teevad</a:t>
            </a:r>
            <a:r>
              <a:rPr lang="en-GB" i="1">
                <a:effectLst/>
              </a:rPr>
              <a:t>, need </a:t>
            </a:r>
            <a:r>
              <a:rPr lang="en-GB" i="1" err="1">
                <a:effectLst/>
              </a:rPr>
              <a:t>reeglina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käi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trennis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lähevad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koju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saavad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sõpradega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kokku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hängimise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aega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palju</a:t>
            </a:r>
            <a:r>
              <a:rPr lang="en-GB" i="1">
                <a:effectLst/>
              </a:rPr>
              <a:t>. Need, </a:t>
            </a:r>
            <a:r>
              <a:rPr lang="en-GB" i="1" err="1">
                <a:effectLst/>
              </a:rPr>
              <a:t>kes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vähem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teevad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või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üldse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tee, </a:t>
            </a:r>
            <a:r>
              <a:rPr lang="en-GB" i="1" err="1">
                <a:effectLst/>
              </a:rPr>
              <a:t>neil</a:t>
            </a:r>
            <a:r>
              <a:rPr lang="en-GB" i="1">
                <a:effectLst/>
              </a:rPr>
              <a:t> [on] </a:t>
            </a:r>
            <a:r>
              <a:rPr lang="en-GB" i="1" err="1">
                <a:effectLst/>
              </a:rPr>
              <a:t>huvialaringe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ja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tegevust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palju</a:t>
            </a:r>
            <a:r>
              <a:rPr lang="en-GB" i="1">
                <a:effectLst/>
              </a:rPr>
              <a:t>. </a:t>
            </a:r>
            <a:r>
              <a:rPr lang="en-GB" i="1" err="1">
                <a:effectLst/>
              </a:rPr>
              <a:t>Kui</a:t>
            </a:r>
            <a:r>
              <a:rPr lang="en-GB" i="1">
                <a:effectLst/>
              </a:rPr>
              <a:t> [on] </a:t>
            </a:r>
            <a:r>
              <a:rPr lang="en-GB" i="1" err="1">
                <a:effectLst/>
              </a:rPr>
              <a:t>palju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vaba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aega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siis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tarvitavad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rohkelt</a:t>
            </a:r>
            <a:r>
              <a:rPr lang="en-GB" i="1">
                <a:effectLst/>
              </a:rPr>
              <a:t>. Need, </a:t>
            </a:r>
            <a:r>
              <a:rPr lang="en-GB" i="1" err="1">
                <a:effectLst/>
              </a:rPr>
              <a:t>kes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tegelevad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millegagi</a:t>
            </a:r>
            <a:r>
              <a:rPr lang="en-GB" i="1">
                <a:effectLst/>
              </a:rPr>
              <a:t>, need </a:t>
            </a:r>
            <a:r>
              <a:rPr lang="en-GB" i="1" err="1">
                <a:effectLst/>
              </a:rPr>
              <a:t>ei</a:t>
            </a:r>
            <a:r>
              <a:rPr lang="en-GB" i="1">
                <a:effectLst/>
              </a:rPr>
              <a:t> </a:t>
            </a:r>
            <a:r>
              <a:rPr lang="en-GB" i="1" err="1">
                <a:effectLst/>
              </a:rPr>
              <a:t>tarbi</a:t>
            </a:r>
            <a:r>
              <a:rPr lang="en-GB" i="1">
                <a:effectLst/>
              </a:rPr>
              <a:t>.“ </a:t>
            </a:r>
          </a:p>
          <a:p>
            <a:pPr algn="ctr"/>
            <a:r>
              <a:rPr lang="en-GB" i="1">
                <a:effectLst/>
              </a:rPr>
              <a:t>– </a:t>
            </a:r>
            <a:r>
              <a:rPr lang="en-GB" i="1" err="1">
                <a:effectLst/>
              </a:rPr>
              <a:t>Juhutarvitaja</a:t>
            </a:r>
            <a:r>
              <a:rPr lang="en-GB" i="1">
                <a:effectLst/>
              </a:rPr>
              <a:t>, </a:t>
            </a:r>
            <a:r>
              <a:rPr lang="en-GB" i="1" err="1">
                <a:effectLst/>
              </a:rPr>
              <a:t>naine</a:t>
            </a:r>
            <a:r>
              <a:rPr lang="en-GB" i="1">
                <a:effectLst/>
              </a:rPr>
              <a:t>, 15</a:t>
            </a:r>
          </a:p>
          <a:p>
            <a:pPr algn="ctr"/>
            <a:endParaRPr lang="en-GB" i="1"/>
          </a:p>
          <a:p>
            <a:pPr algn="ctr"/>
            <a:endParaRPr lang="en-GB" i="1"/>
          </a:p>
        </p:txBody>
      </p:sp>
    </p:spTree>
    <p:extLst>
      <p:ext uri="{BB962C8B-B14F-4D97-AF65-F5344CB8AC3E}">
        <p14:creationId xmlns:p14="http://schemas.microsoft.com/office/powerpoint/2010/main" val="3162650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8BDEFF-85A0-30F4-022B-162C9412D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2400" i="1">
                <a:effectLst/>
              </a:rPr>
              <a:t>„Hind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mõjuta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keegi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miskit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veel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tervislikumaks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suudaks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filtreerida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võib-olla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ravikindlustust</a:t>
            </a:r>
            <a:r>
              <a:rPr lang="en-GB" sz="2400" i="1">
                <a:effectLst/>
              </a:rPr>
              <a:t> peaks </a:t>
            </a:r>
            <a:r>
              <a:rPr lang="en-GB" sz="2400" i="1" err="1">
                <a:effectLst/>
              </a:rPr>
              <a:t>rohkem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selle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eest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maksma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suitsetad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selline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asi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paneks</a:t>
            </a:r>
            <a:r>
              <a:rPr lang="en-GB" sz="2400" i="1">
                <a:effectLst/>
              </a:rPr>
              <a:t> ka </a:t>
            </a:r>
            <a:r>
              <a:rPr lang="en-GB" sz="2400" i="1" err="1">
                <a:effectLst/>
              </a:rPr>
              <a:t>ilmselt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kaaluma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lõpetamist</a:t>
            </a:r>
            <a:r>
              <a:rPr lang="en-GB" sz="2400" i="1">
                <a:effectLst/>
              </a:rPr>
              <a:t>]. Philip </a:t>
            </a:r>
            <a:r>
              <a:rPr lang="en-GB" sz="2400" i="1" err="1">
                <a:effectLst/>
              </a:rPr>
              <a:t>Morrisel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kusjuures</a:t>
            </a:r>
            <a:r>
              <a:rPr lang="en-GB" sz="2400" i="1">
                <a:effectLst/>
              </a:rPr>
              <a:t> on see </a:t>
            </a:r>
            <a:r>
              <a:rPr lang="en-GB" sz="2400" i="1" err="1">
                <a:effectLst/>
              </a:rPr>
              <a:t>träkkimine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jälgimine</a:t>
            </a:r>
            <a:r>
              <a:rPr lang="en-GB" sz="2400" i="1">
                <a:effectLst/>
              </a:rPr>
              <a:t>], et </a:t>
            </a:r>
            <a:r>
              <a:rPr lang="en-GB" sz="2400" i="1" err="1">
                <a:effectLst/>
              </a:rPr>
              <a:t>pead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ära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siduma</a:t>
            </a:r>
            <a:r>
              <a:rPr lang="en-GB" sz="2400" i="1">
                <a:effectLst/>
              </a:rPr>
              <a:t> ID- </a:t>
            </a:r>
            <a:r>
              <a:rPr lang="en-GB" sz="2400" i="1" err="1">
                <a:effectLst/>
              </a:rPr>
              <a:t>kaardiga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selle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ostad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kuumutaja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Nad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sisuliselt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näevad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palju</a:t>
            </a:r>
            <a:r>
              <a:rPr lang="en-GB" sz="2400" i="1">
                <a:effectLst/>
              </a:rPr>
              <a:t> ma teen. </a:t>
            </a:r>
            <a:r>
              <a:rPr lang="en-GB" sz="2400" i="1" err="1">
                <a:effectLst/>
              </a:rPr>
              <a:t>Otseselt</a:t>
            </a:r>
            <a:r>
              <a:rPr lang="en-GB" sz="2400" i="1">
                <a:effectLst/>
              </a:rPr>
              <a:t> see </a:t>
            </a:r>
            <a:r>
              <a:rPr lang="en-GB" sz="2400" i="1" err="1">
                <a:effectLst/>
              </a:rPr>
              <a:t>ei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häiri</a:t>
            </a:r>
            <a:r>
              <a:rPr lang="en-GB" sz="2400" i="1">
                <a:effectLst/>
              </a:rPr>
              <a:t>, aga see </a:t>
            </a:r>
            <a:r>
              <a:rPr lang="en-GB" sz="2400" i="1" err="1">
                <a:effectLst/>
              </a:rPr>
              <a:t>häirib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küll</a:t>
            </a:r>
            <a:r>
              <a:rPr lang="en-GB" sz="2400" i="1">
                <a:effectLst/>
              </a:rPr>
              <a:t>, et </a:t>
            </a:r>
            <a:r>
              <a:rPr lang="en-GB" sz="2400" i="1" err="1">
                <a:effectLst/>
              </a:rPr>
              <a:t>äkki</a:t>
            </a:r>
            <a:r>
              <a:rPr lang="en-GB" sz="2400" i="1">
                <a:effectLst/>
              </a:rPr>
              <a:t> need </a:t>
            </a:r>
            <a:r>
              <a:rPr lang="en-GB" sz="2400" i="1" err="1">
                <a:effectLst/>
              </a:rPr>
              <a:t>andmed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lähevad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haigekassale</a:t>
            </a:r>
            <a:r>
              <a:rPr lang="en-GB" sz="2400" i="1">
                <a:effectLst/>
              </a:rPr>
              <a:t>. </a:t>
            </a:r>
            <a:r>
              <a:rPr lang="en-GB" sz="2400" i="1" err="1">
                <a:effectLst/>
              </a:rPr>
              <a:t>Kui</a:t>
            </a:r>
            <a:r>
              <a:rPr lang="en-GB" sz="2400" i="1">
                <a:effectLst/>
              </a:rPr>
              <a:t> ma </a:t>
            </a:r>
            <a:r>
              <a:rPr lang="en-GB" sz="2400" i="1" err="1">
                <a:effectLst/>
              </a:rPr>
              <a:t>täna</a:t>
            </a:r>
            <a:r>
              <a:rPr lang="en-GB" sz="2400" i="1">
                <a:effectLst/>
              </a:rPr>
              <a:t> teaks, et mu laps </a:t>
            </a:r>
            <a:r>
              <a:rPr lang="en-GB" sz="2400" i="1" err="1">
                <a:effectLst/>
              </a:rPr>
              <a:t>hakkab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suitsetama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sest</a:t>
            </a:r>
            <a:r>
              <a:rPr lang="en-GB" sz="2400" i="1">
                <a:effectLst/>
              </a:rPr>
              <a:t> ma </a:t>
            </a:r>
            <a:r>
              <a:rPr lang="en-GB" sz="2400" i="1" err="1">
                <a:effectLst/>
              </a:rPr>
              <a:t>suitsetan</a:t>
            </a:r>
            <a:r>
              <a:rPr lang="en-GB" sz="2400" i="1">
                <a:effectLst/>
              </a:rPr>
              <a:t>, </a:t>
            </a:r>
            <a:r>
              <a:rPr lang="en-GB" sz="2400" i="1" err="1">
                <a:effectLst/>
              </a:rPr>
              <a:t>siis</a:t>
            </a:r>
            <a:r>
              <a:rPr lang="en-GB" sz="2400" i="1">
                <a:effectLst/>
              </a:rPr>
              <a:t> ma </a:t>
            </a:r>
            <a:r>
              <a:rPr lang="en-GB" sz="2400" i="1" err="1">
                <a:effectLst/>
              </a:rPr>
              <a:t>jätaksin</a:t>
            </a:r>
            <a:r>
              <a:rPr lang="en-GB" sz="2400" i="1">
                <a:effectLst/>
              </a:rPr>
              <a:t> [</a:t>
            </a:r>
            <a:r>
              <a:rPr lang="en-GB" sz="2400" i="1" err="1">
                <a:effectLst/>
              </a:rPr>
              <a:t>maha</a:t>
            </a:r>
            <a:r>
              <a:rPr lang="en-GB" sz="2400" i="1">
                <a:effectLst/>
              </a:rPr>
              <a:t>].“</a:t>
            </a:r>
          </a:p>
          <a:p>
            <a:pPr algn="ctr"/>
            <a:r>
              <a:rPr lang="en-GB" sz="2400" i="1">
                <a:effectLst/>
              </a:rPr>
              <a:t> – </a:t>
            </a:r>
            <a:r>
              <a:rPr lang="en-GB" sz="2400" i="1" err="1">
                <a:effectLst/>
              </a:rPr>
              <a:t>Regulaarne</a:t>
            </a:r>
            <a:r>
              <a:rPr lang="en-GB" sz="2400" i="1">
                <a:effectLst/>
              </a:rPr>
              <a:t> </a:t>
            </a:r>
            <a:r>
              <a:rPr lang="en-GB" sz="2400" i="1" err="1">
                <a:effectLst/>
              </a:rPr>
              <a:t>tarvitaja</a:t>
            </a:r>
            <a:r>
              <a:rPr lang="en-GB" sz="2400" i="1">
                <a:effectLst/>
              </a:rPr>
              <a:t>, mees, 38 </a:t>
            </a:r>
            <a:endParaRPr lang="en-GB" sz="2400" i="1"/>
          </a:p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500367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9BDC4206-7F5F-8080-29B5-5C2813BBF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57" y="1690688"/>
            <a:ext cx="10882859" cy="5167312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>
                <a:effectLst/>
              </a:rPr>
              <a:t>Uuringu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tulemuste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järgi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järgita</a:t>
            </a:r>
            <a:r>
              <a:rPr lang="en-US" dirty="0">
                <a:effectLst/>
              </a:rPr>
              <a:t> </a:t>
            </a:r>
            <a:r>
              <a:rPr lang="en-US" dirty="0" err="1"/>
              <a:t>kehtivaid</a:t>
            </a:r>
            <a:r>
              <a:rPr lang="en-US" dirty="0"/>
              <a:t> </a:t>
            </a:r>
            <a:r>
              <a:rPr lang="en-US" dirty="0" err="1"/>
              <a:t>regulatsioone</a:t>
            </a:r>
            <a:r>
              <a:rPr lang="en-US" dirty="0"/>
              <a:t>. </a:t>
            </a:r>
          </a:p>
          <a:p>
            <a:pPr algn="just"/>
            <a:r>
              <a:rPr lang="en-US" dirty="0"/>
              <a:t>	</a:t>
            </a:r>
            <a:r>
              <a:rPr lang="en-US" dirty="0" err="1"/>
              <a:t>Seega</a:t>
            </a:r>
            <a:r>
              <a:rPr lang="en-US" dirty="0"/>
              <a:t> </a:t>
            </a:r>
            <a:r>
              <a:rPr lang="en-US" dirty="0" err="1"/>
              <a:t>tuleks</a:t>
            </a:r>
            <a:r>
              <a:rPr lang="en-US" dirty="0"/>
              <a:t> </a:t>
            </a:r>
            <a:r>
              <a:rPr lang="en-US" dirty="0" err="1"/>
              <a:t>suurendada</a:t>
            </a:r>
            <a:r>
              <a:rPr lang="en-US" dirty="0"/>
              <a:t> </a:t>
            </a:r>
            <a:r>
              <a:rPr lang="en-US" b="1" dirty="0" err="1"/>
              <a:t>seaduste</a:t>
            </a:r>
            <a:r>
              <a:rPr lang="en-US" b="1" dirty="0"/>
              <a:t> </a:t>
            </a:r>
            <a:r>
              <a:rPr lang="en-US" b="1" dirty="0" err="1"/>
              <a:t>täitmise</a:t>
            </a:r>
            <a:r>
              <a:rPr lang="en-US" b="1" dirty="0"/>
              <a:t> </a:t>
            </a:r>
            <a:r>
              <a:rPr lang="en-US" b="1"/>
              <a:t>järelevalvet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Õpilased</a:t>
            </a:r>
            <a:r>
              <a:rPr lang="en-US" dirty="0"/>
              <a:t> </a:t>
            </a:r>
            <a:r>
              <a:rPr lang="en-US" dirty="0" err="1"/>
              <a:t>saavad</a:t>
            </a:r>
            <a:r>
              <a:rPr lang="en-US" dirty="0"/>
              <a:t> </a:t>
            </a:r>
            <a:r>
              <a:rPr lang="en-US" dirty="0" err="1"/>
              <a:t>tooteid</a:t>
            </a:r>
            <a:r>
              <a:rPr lang="en-US" dirty="0"/>
              <a:t>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dirty="0" err="1"/>
              <a:t>sõpradelt</a:t>
            </a:r>
            <a:r>
              <a:rPr lang="en-US" dirty="0"/>
              <a:t> (61%), </a:t>
            </a:r>
            <a:r>
              <a:rPr lang="en-US" dirty="0" err="1"/>
              <a:t>kelleltki</a:t>
            </a:r>
            <a:r>
              <a:rPr lang="en-US" dirty="0"/>
              <a:t> </a:t>
            </a:r>
            <a:r>
              <a:rPr lang="en-US" dirty="0" err="1"/>
              <a:t>teiselt</a:t>
            </a:r>
            <a:r>
              <a:rPr lang="en-US" dirty="0"/>
              <a:t> (43%), </a:t>
            </a:r>
            <a:r>
              <a:rPr lang="en-US" dirty="0" err="1"/>
              <a:t>kioskist</a:t>
            </a:r>
            <a:r>
              <a:rPr lang="en-US" dirty="0"/>
              <a:t>, </a:t>
            </a:r>
            <a:r>
              <a:rPr lang="en-US" dirty="0" err="1"/>
              <a:t>tanklast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poest</a:t>
            </a:r>
            <a:r>
              <a:rPr lang="en-US" dirty="0"/>
              <a:t> (23%). </a:t>
            </a:r>
            <a:r>
              <a:rPr lang="en-US" dirty="0" err="1">
                <a:effectLst/>
              </a:rPr>
              <a:t>Eriti</a:t>
            </a:r>
            <a:r>
              <a:rPr lang="en-US" dirty="0">
                <a:effectLst/>
              </a:rPr>
              <a:t>  </a:t>
            </a:r>
            <a:r>
              <a:rPr lang="en-US" dirty="0" err="1">
                <a:effectLst/>
              </a:rPr>
              <a:t>noored</a:t>
            </a:r>
            <a:r>
              <a:rPr lang="en-US" dirty="0">
                <a:effectLst/>
              </a:rPr>
              <a:t> (ja ka </a:t>
            </a:r>
            <a:r>
              <a:rPr lang="en-US" dirty="0" err="1">
                <a:effectLst/>
              </a:rPr>
              <a:t>täiskasvanud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juhutarvitajad</a:t>
            </a:r>
            <a:r>
              <a:rPr lang="en-US" dirty="0">
                <a:effectLst/>
              </a:rPr>
              <a:t>)</a:t>
            </a:r>
            <a:r>
              <a:rPr lang="en-US" dirty="0"/>
              <a:t> </a:t>
            </a:r>
            <a:r>
              <a:rPr lang="en-US" dirty="0" err="1">
                <a:effectLst/>
              </a:rPr>
              <a:t>pidasid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tõenäoliseks</a:t>
            </a:r>
            <a:r>
              <a:rPr lang="en-US" dirty="0">
                <a:effectLst/>
              </a:rPr>
              <a:t>, et </a:t>
            </a:r>
            <a:r>
              <a:rPr lang="en-US" dirty="0" err="1">
                <a:effectLst/>
              </a:rPr>
              <a:t>nende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tarvitamist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vähendaks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müügikohtade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vähenemine</a:t>
            </a:r>
            <a:r>
              <a:rPr lang="en-US" dirty="0"/>
              <a:t>. </a:t>
            </a:r>
            <a:r>
              <a:rPr lang="en-US" dirty="0">
                <a:effectLst/>
              </a:rPr>
              <a:t>	</a:t>
            </a:r>
          </a:p>
          <a:p>
            <a:pPr algn="just"/>
            <a:r>
              <a:rPr lang="en-US" dirty="0">
                <a:effectLst/>
              </a:rPr>
              <a:t>          </a:t>
            </a:r>
            <a:r>
              <a:rPr lang="en-US" dirty="0" err="1">
                <a:effectLst/>
              </a:rPr>
              <a:t>Seega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tasub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kaaluda</a:t>
            </a:r>
            <a:r>
              <a:rPr lang="en-US" dirty="0">
                <a:effectLst/>
              </a:rPr>
              <a:t> </a:t>
            </a:r>
            <a:r>
              <a:rPr lang="en-US" b="1" dirty="0" err="1">
                <a:effectLst/>
              </a:rPr>
              <a:t>müügipiirangute</a:t>
            </a:r>
            <a:r>
              <a:rPr lang="en-US" b="1" dirty="0">
                <a:effectLst/>
              </a:rPr>
              <a:t> </a:t>
            </a:r>
            <a:r>
              <a:rPr lang="en-US" dirty="0" err="1">
                <a:effectLst/>
              </a:rPr>
              <a:t>kehtestamist</a:t>
            </a:r>
            <a:endParaRPr lang="en-US" dirty="0">
              <a:effectLst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E</a:t>
            </a:r>
            <a:r>
              <a:rPr lang="en-US" dirty="0" err="1">
                <a:effectLst/>
              </a:rPr>
              <a:t>namik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noortest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eelistab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magusa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maitsega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tooteid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Seega</a:t>
            </a:r>
            <a:r>
              <a:rPr lang="en-US" dirty="0"/>
              <a:t> </a:t>
            </a:r>
            <a:r>
              <a:rPr lang="en-US" dirty="0" err="1"/>
              <a:t>tasub</a:t>
            </a:r>
            <a:r>
              <a:rPr lang="en-US" dirty="0"/>
              <a:t> </a:t>
            </a:r>
            <a:r>
              <a:rPr lang="en-US" b="1" dirty="0" err="1"/>
              <a:t>piirata</a:t>
            </a:r>
            <a:r>
              <a:rPr lang="en-US" b="1" dirty="0"/>
              <a:t> </a:t>
            </a:r>
            <a:r>
              <a:rPr lang="en-US" b="1" dirty="0" err="1">
                <a:effectLst/>
              </a:rPr>
              <a:t>maitsestatud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toodete</a:t>
            </a:r>
            <a:r>
              <a:rPr lang="en-US" b="1" dirty="0"/>
              <a:t> </a:t>
            </a:r>
            <a:r>
              <a:rPr lang="en-US" b="1" dirty="0" err="1"/>
              <a:t>müüki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400" dirty="0"/>
              <a:t>See, kui hästi tunneb õpilane ennast koolis, on seotud toodete tarvitamisega. Seega vähendaks tarvitamist </a:t>
            </a:r>
            <a:r>
              <a:rPr lang="et-EE" sz="2400" b="1" dirty="0"/>
              <a:t>stressi vähendamine koolikeskkonnas </a:t>
            </a:r>
            <a:r>
              <a:rPr lang="et-EE" sz="2400" dirty="0"/>
              <a:t>ja eluks vajalike oskuste arendamine: vaimse tervise eest hoolitsemine, suhtlemis- ja enesekehtestamise oskused</a:t>
            </a:r>
            <a:endParaRPr lang="en-US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Pealkiri 2">
            <a:extLst>
              <a:ext uri="{FF2B5EF4-FFF2-40B4-BE49-F238E27FC236}">
                <a16:creationId xmlns:a16="http://schemas.microsoft.com/office/drawing/2014/main" id="{FBDC864E-89F2-4F32-9160-8D724625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Järeldused</a:t>
            </a:r>
            <a:r>
              <a:rPr lang="en-GB"/>
              <a:t> 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18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E93347-896A-FABF-2B5A-013B75C34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99015"/>
            <a:ext cx="11242623" cy="5081667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dirty="0"/>
              <a:t>Alternatiivsete nikotiinitoodete tarvitamine on märkamatum kui tavasigaret ja vanemad ei tea, kuidas neisse suhtuda. Seega: vanematele ja õpetajatele tuleb </a:t>
            </a:r>
            <a:r>
              <a:rPr lang="et-EE" b="1" dirty="0"/>
              <a:t>jagada rohkem teadmisi</a:t>
            </a:r>
            <a:r>
              <a:rPr lang="et-EE" dirty="0"/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dirty="0"/>
              <a:t>Noorte väitel mõjutavad neid nii lähedaste tarbimisharjumused kui suhtumine ja surve või abi loobumisel. Seega tuleks mõju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dirty="0"/>
              <a:t>Ligi kolmandik elanikest ja </a:t>
            </a:r>
            <a:r>
              <a:rPr lang="et-EE" dirty="0">
                <a:effectLst/>
              </a:rPr>
              <a:t>pool õpilastest arvab, et e-sigaretid on tervisele ohutumad kui tavasigaretid. </a:t>
            </a:r>
            <a:r>
              <a:rPr lang="et-EE" dirty="0"/>
              <a:t>Sekkumismeetmetena on mõjusad </a:t>
            </a:r>
            <a:r>
              <a:rPr lang="et-EE" b="1" dirty="0"/>
              <a:t>meediakampaaniad ja teavitus</a:t>
            </a:r>
            <a:r>
              <a:rPr lang="et-EE" dirty="0"/>
              <a:t>, mis </a:t>
            </a:r>
            <a:r>
              <a:rPr lang="et-EE" dirty="0" err="1"/>
              <a:t>näitlikustab</a:t>
            </a:r>
            <a:r>
              <a:rPr lang="et-EE" dirty="0"/>
              <a:t> toodete </a:t>
            </a:r>
            <a:r>
              <a:rPr lang="et-EE" dirty="0" err="1"/>
              <a:t>mõju</a:t>
            </a:r>
            <a:r>
              <a:rPr lang="et-EE" dirty="0"/>
              <a:t> tervisele.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dirty="0"/>
              <a:t>Tubaka- ja </a:t>
            </a:r>
            <a:r>
              <a:rPr lang="et-EE" dirty="0" err="1"/>
              <a:t>nikotiiniitoodete</a:t>
            </a:r>
            <a:r>
              <a:rPr lang="et-EE" dirty="0"/>
              <a:t> tarvitamist tuleb reguleerida </a:t>
            </a:r>
            <a:r>
              <a:rPr lang="et-EE" b="1" dirty="0"/>
              <a:t>terviklikult</a:t>
            </a:r>
            <a:r>
              <a:rPr lang="et-EE" dirty="0"/>
              <a:t> – reguleerida </a:t>
            </a:r>
            <a:r>
              <a:rPr lang="et-EE" b="1" dirty="0"/>
              <a:t>samal ajal </a:t>
            </a:r>
            <a:r>
              <a:rPr lang="et-EE" dirty="0"/>
              <a:t>kõikide erinevate toodete tarvitamist – hinda, müügikohta, müügiaega, sortimenti, maitset, pakendust, tarvitamiskohta –, et vältida ühelt tootelt teisele üleminekut</a:t>
            </a:r>
          </a:p>
          <a:p>
            <a:endParaRPr lang="en-GB" dirty="0">
              <a:latin typeface="IBMPlex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t-EE" sz="2600" dirty="0"/>
          </a:p>
          <a:p>
            <a:endParaRPr lang="en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093DAC-6E41-81E0-F784-F8F97485C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Järeldused</a:t>
            </a:r>
            <a:r>
              <a:rPr lang="en-GB"/>
              <a:t> II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403997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9454-FDBB-0DAD-3871-B225BA577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836" y="863601"/>
            <a:ext cx="6970715" cy="3918464"/>
          </a:xfrm>
        </p:spPr>
        <p:txBody>
          <a:bodyPr>
            <a:normAutofit/>
          </a:bodyPr>
          <a:lstStyle/>
          <a:p>
            <a:r>
              <a:rPr lang="en-GB" b="0" err="1"/>
              <a:t>Uuringu</a:t>
            </a:r>
            <a:r>
              <a:rPr lang="en-GB" b="0"/>
              <a:t> </a:t>
            </a:r>
            <a:r>
              <a:rPr lang="en-GB" b="0" err="1"/>
              <a:t>aruanne</a:t>
            </a:r>
            <a:r>
              <a:rPr lang="en-GB" b="0"/>
              <a:t> </a:t>
            </a:r>
            <a:r>
              <a:rPr lang="en-GB" b="0" err="1"/>
              <a:t>koduleheküljel</a:t>
            </a:r>
            <a:r>
              <a:rPr lang="en-GB" b="0"/>
              <a:t>:</a:t>
            </a:r>
            <a:br>
              <a:rPr lang="en-GB"/>
            </a:br>
            <a:br>
              <a:rPr lang="en-GB" b="0"/>
            </a:br>
            <a:r>
              <a:rPr lang="en-GB" sz="3600" b="0"/>
              <a:t>www.ibs.ee/</a:t>
            </a:r>
            <a:r>
              <a:rPr lang="en-GB" sz="3600" b="0" err="1"/>
              <a:t>publikatsioonid</a:t>
            </a:r>
            <a:r>
              <a:rPr lang="en-GB" sz="3600" b="0"/>
              <a:t>/</a:t>
            </a:r>
            <a:r>
              <a:rPr lang="en-GB" sz="3600" b="0" err="1"/>
              <a:t>tubaka-ja-nikotiinitoodete-tarvitamise-uuring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ADF12-05AE-5E30-165F-F902E2DB4A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8835" y="5232400"/>
            <a:ext cx="7271911" cy="810181"/>
          </a:xfrm>
        </p:spPr>
        <p:txBody>
          <a:bodyPr>
            <a:normAutofit lnSpcReduction="10000"/>
          </a:bodyPr>
          <a:lstStyle/>
          <a:p>
            <a:r>
              <a:rPr lang="en-GB" sz="2400" err="1"/>
              <a:t>Küsimuste</a:t>
            </a:r>
            <a:r>
              <a:rPr lang="en-GB" sz="2400"/>
              <a:t> </a:t>
            </a:r>
            <a:r>
              <a:rPr lang="en-GB" sz="2400" err="1"/>
              <a:t>korral</a:t>
            </a:r>
            <a:r>
              <a:rPr lang="en-GB" sz="2400"/>
              <a:t> </a:t>
            </a:r>
            <a:r>
              <a:rPr lang="en-GB" sz="2400" err="1"/>
              <a:t>kontakt</a:t>
            </a:r>
            <a:r>
              <a:rPr lang="en-GB" sz="2400"/>
              <a:t>: Kats Kivistik, </a:t>
            </a:r>
            <a:r>
              <a:rPr lang="en-GB" sz="2400">
                <a:hlinkClick r:id="rId2"/>
              </a:rPr>
              <a:t>kats@ibs.ee</a:t>
            </a:r>
            <a:endParaRPr lang="en-GB" sz="2400"/>
          </a:p>
          <a:p>
            <a:r>
              <a:rPr lang="en-GB" sz="2400"/>
              <a:t>			            Mele Pesti, </a:t>
            </a:r>
            <a:r>
              <a:rPr lang="en-GB" sz="2400">
                <a:hlinkClick r:id="rId3"/>
              </a:rPr>
              <a:t>mele@ibs.ee</a:t>
            </a:r>
            <a:r>
              <a:rPr lang="en-GB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6634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IBS 1">
      <a:dk1>
        <a:srgbClr val="000000"/>
      </a:dk1>
      <a:lt1>
        <a:srgbClr val="FFFFFF"/>
      </a:lt1>
      <a:dk2>
        <a:srgbClr val="375D77"/>
      </a:dk2>
      <a:lt2>
        <a:srgbClr val="DBEFF9"/>
      </a:lt2>
      <a:accent1>
        <a:srgbClr val="375D77"/>
      </a:accent1>
      <a:accent2>
        <a:srgbClr val="009DD9"/>
      </a:accent2>
      <a:accent3>
        <a:srgbClr val="00CCDC"/>
      </a:accent3>
      <a:accent4>
        <a:srgbClr val="3CAF56"/>
      </a:accent4>
      <a:accent5>
        <a:srgbClr val="78BE00"/>
      </a:accent5>
      <a:accent6>
        <a:srgbClr val="CDCF00"/>
      </a:accent6>
      <a:hlink>
        <a:srgbClr val="009DD9"/>
      </a:hlink>
      <a:folHlink>
        <a:srgbClr val="009DD9"/>
      </a:folHlink>
    </a:clrScheme>
    <a:fontScheme name="Balti Uuringute Instituut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i-palett.pptx" id="{8E645FF5-47CE-FD46-B487-6536794CBA85}" vid="{3D72FF7F-7274-CA41-9541-9FE47DA6B8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46A32B6FFF384F92CA3DF61D1B25C4" ma:contentTypeVersion="15" ma:contentTypeDescription="Loo uus dokument" ma:contentTypeScope="" ma:versionID="b146d8f73364043798042753d5c4fac0">
  <xsd:schema xmlns:xsd="http://www.w3.org/2001/XMLSchema" xmlns:xs="http://www.w3.org/2001/XMLSchema" xmlns:p="http://schemas.microsoft.com/office/2006/metadata/properties" xmlns:ns2="42196e71-f69f-4411-ae90-b3a4fe11d71a" xmlns:ns3="a5bfd1aa-1c03-4259-b870-1f6ced99495f" targetNamespace="http://schemas.microsoft.com/office/2006/metadata/properties" ma:root="true" ma:fieldsID="3144387e8949e7d31a35e251de5ef6c5" ns2:_="" ns3:_="">
    <xsd:import namespace="42196e71-f69f-4411-ae90-b3a4fe11d71a"/>
    <xsd:import namespace="a5bfd1aa-1c03-4259-b870-1f6ced994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196e71-f69f-4411-ae90-b3a4fe11d7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Pildisildid" ma:readOnly="false" ma:fieldId="{5cf76f15-5ced-4ddc-b409-7134ff3c332f}" ma:taxonomyMulti="true" ma:sspId="e7d73efa-9ede-4c43-a818-dc3b753b46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d1aa-1c03-4259-b870-1f6ced994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a0a1b98-162c-4810-a22d-b78ad75e6575}" ma:internalName="TaxCatchAll" ma:showField="CatchAllData" ma:web="a5bfd1aa-1c03-4259-b870-1f6ced9949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5bfd1aa-1c03-4259-b870-1f6ced99495f">
      <UserInfo>
        <DisplayName>Gete Tammann</DisplayName>
        <AccountId>35</AccountId>
        <AccountType/>
      </UserInfo>
    </SharedWithUsers>
    <lcf76f155ced4ddcb4097134ff3c332f xmlns="42196e71-f69f-4411-ae90-b3a4fe11d71a">
      <Terms xmlns="http://schemas.microsoft.com/office/infopath/2007/PartnerControls"/>
    </lcf76f155ced4ddcb4097134ff3c332f>
    <TaxCatchAll xmlns="a5bfd1aa-1c03-4259-b870-1f6ced99495f" xsi:nil="true"/>
  </documentManagement>
</p:properties>
</file>

<file path=customXml/itemProps1.xml><?xml version="1.0" encoding="utf-8"?>
<ds:datastoreItem xmlns:ds="http://schemas.openxmlformats.org/officeDocument/2006/customXml" ds:itemID="{59149C3C-5DCE-40EA-A2C7-9CE932554E99}">
  <ds:schemaRefs>
    <ds:schemaRef ds:uri="42196e71-f69f-4411-ae90-b3a4fe11d71a"/>
    <ds:schemaRef ds:uri="a5bfd1aa-1c03-4259-b870-1f6ced9949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2044486-A0E6-4BD8-BE08-087F9BF385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1B8D96-2E4F-4DCE-8F08-1E8ABC5001A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a5bfd1aa-1c03-4259-b870-1f6ced99495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2196e71-f69f-4411-ae90-b3a4fe11d71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3324</Words>
  <Application>Microsoft Office PowerPoint</Application>
  <PresentationFormat>Laiekraan</PresentationFormat>
  <Paragraphs>256</Paragraphs>
  <Slides>32</Slides>
  <Notes>18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32</vt:i4>
      </vt:variant>
    </vt:vector>
  </HeadingPairs>
  <TitlesOfParts>
    <vt:vector size="38" baseType="lpstr">
      <vt:lpstr>Arial</vt:lpstr>
      <vt:lpstr>Calibri</vt:lpstr>
      <vt:lpstr>IBM Plex Sans</vt:lpstr>
      <vt:lpstr>IBM Plex Serif</vt:lpstr>
      <vt:lpstr>IBMPlexSans</vt:lpstr>
      <vt:lpstr>Office Theme</vt:lpstr>
      <vt:lpstr>Tubaka- ja nikotiinitoodete tarvitamise uuring</vt:lpstr>
      <vt:lpstr>Balti Uuringute Instituut (IBS,)  on sõltumatu mõttekoda</vt:lpstr>
      <vt:lpstr>30 aasta jooksul kujunenud peamised ekspertvaldkonnad</vt:lpstr>
      <vt:lpstr>Tänased teemad:  tubaka ja nikotiinitoodete tarvitamise uuring </vt:lpstr>
      <vt:lpstr>Uuringu eesmärk </vt:lpstr>
      <vt:lpstr>Uuringu metoodika</vt:lpstr>
      <vt:lpstr>Uuringus osalejate taust </vt:lpstr>
      <vt:lpstr>Uuritud tooted</vt:lpstr>
      <vt:lpstr>Kui palju ja mida tarvitavad elanikud ja õpilased?</vt:lpstr>
      <vt:lpstr>Tarvitamise alustamine</vt:lpstr>
      <vt:lpstr>Tarvitamise alustamise põhjused</vt:lpstr>
      <vt:lpstr>Eelistatavad tooted</vt:lpstr>
      <vt:lpstr>Tarvitamise põhjused</vt:lpstr>
      <vt:lpstr>PowerPointi esitlus</vt:lpstr>
      <vt:lpstr>Tarvitamise koht ja olukord</vt:lpstr>
      <vt:lpstr>Toodete kättesaadavus</vt:lpstr>
      <vt:lpstr>PowerPointi esitlus</vt:lpstr>
      <vt:lpstr>Info toodete kohta</vt:lpstr>
      <vt:lpstr>Suhtumine tubaka- ja nikotiinitoodete tarvitamisse</vt:lpstr>
      <vt:lpstr>PowerPointi esitlus</vt:lpstr>
      <vt:lpstr>PowerPointi esitlus</vt:lpstr>
      <vt:lpstr>Suhtumine toodete tarvitamisse ja kahjulikkusesse</vt:lpstr>
      <vt:lpstr>PowerPointi esitlus</vt:lpstr>
      <vt:lpstr>PowerPointi esitlus</vt:lpstr>
      <vt:lpstr>Loobumine  ja selle põhjused</vt:lpstr>
      <vt:lpstr>PowerPointi esitlus</vt:lpstr>
      <vt:lpstr>Tõhusad sekkumised </vt:lpstr>
      <vt:lpstr>PowerPointi esitlus</vt:lpstr>
      <vt:lpstr>PowerPointi esitlus</vt:lpstr>
      <vt:lpstr>Järeldused I</vt:lpstr>
      <vt:lpstr>Järeldused II</vt:lpstr>
      <vt:lpstr>Uuringu aruanne koduleheküljel:  www.ibs.ee/publikatsioonid/tubaka-ja-nikotiinitoodete-tarvitamise-uuring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IBS/BUI</dc:creator>
  <cp:keywords/>
  <dc:description/>
  <cp:lastModifiedBy>Kats Kivistik</cp:lastModifiedBy>
  <cp:revision>3</cp:revision>
  <dcterms:created xsi:type="dcterms:W3CDTF">2018-12-10T14:24:09Z</dcterms:created>
  <dcterms:modified xsi:type="dcterms:W3CDTF">2023-02-13T18:25:55Z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0x0101009546A32B6FFF384F92CA3DF61D1B25C4</vt:lpwstr>
  </property>
  <property fmtid="{D5CDD505-2E9C-101B-9397-08002B2CF9AE}" pid="3" name="MediaServiceImageTags">
    <vt:lpwstr/>
  </property>
</Properties>
</file>