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bookmarkIdSeed="2">
  <p:sldMasterIdLst>
    <p:sldMasterId id="2147483648" r:id="rId1"/>
  </p:sldMasterIdLst>
  <p:notesMasterIdLst>
    <p:notesMasterId r:id="rId10"/>
  </p:notesMasterIdLst>
  <p:sldIdLst>
    <p:sldId id="309" r:id="rId2"/>
    <p:sldId id="289" r:id="rId3"/>
    <p:sldId id="310" r:id="rId4"/>
    <p:sldId id="311" r:id="rId5"/>
    <p:sldId id="312" r:id="rId6"/>
    <p:sldId id="313" r:id="rId7"/>
    <p:sldId id="315" r:id="rId8"/>
    <p:sldId id="316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5pPr>
    <a:lvl6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6pPr>
    <a:lvl7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7pPr>
    <a:lvl8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8pPr>
    <a:lvl9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9pPr>
  </p:defaultTextStyle>
  <p:extLst>
    <p:ext uri="{521415D9-36F7-43E2-AB2F-B90AF26B5E84}">
      <p14:sectionLst xmlns:p14="http://schemas.microsoft.com/office/powerpoint/2010/main">
        <p14:section name="Pealkirjaga" id="{814670AF-7DBF-456E-8560-0665DE8BDEE3}">
          <p14:sldIdLst>
            <p14:sldId id="309"/>
            <p14:sldId id="289"/>
            <p14:sldId id="310"/>
            <p14:sldId id="311"/>
            <p14:sldId id="312"/>
            <p14:sldId id="313"/>
            <p14:sldId id="315"/>
            <p14:sldId id="31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2C2391-05A7-0511-9911-4335E911AD67}" name="Krista Tarlap" initials="KT" userId="S::krista.tarlap@tai.ee::2bb7208b-f0dd-434e-8b2e-c6be3e9abe9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ivi Jokk" initials="VJ" lastIdx="3" clrIdx="0">
    <p:extLst>
      <p:ext uri="{19B8F6BF-5375-455C-9EA6-DF929625EA0E}">
        <p15:presenceInfo xmlns:p15="http://schemas.microsoft.com/office/powerpoint/2012/main" userId="b222498d0a24bbf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686" autoAdjust="0"/>
  </p:normalViewPr>
  <p:slideViewPr>
    <p:cSldViewPr snapToGrid="0" snapToObjects="1">
      <p:cViewPr>
        <p:scale>
          <a:sx n="33" d="100"/>
          <a:sy n="33" d="100"/>
        </p:scale>
        <p:origin x="93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154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749987138602674E-2"/>
          <c:y val="6.5187418850478671E-2"/>
          <c:w val="0.91867301818569824"/>
          <c:h val="0.3294600267891055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Ei küsitud dokumenti, valmis müüma</c:v>
                </c:pt>
              </c:strCache>
            </c:strRef>
          </c:tx>
          <c:spPr>
            <a:solidFill>
              <a:srgbClr val="FFA0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7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#,##0"%"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C9-47DD-AEF5-B98FEE4975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Küsiti dokumenti, aga valmis müüma</c:v>
                </c:pt>
              </c:strCache>
            </c:strRef>
          </c:tx>
          <c:spPr>
            <a:solidFill>
              <a:srgbClr val="FFDC4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7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#,##0"%"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C9-47DD-AEF5-B98FEE4975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Küsiti dokumenti, keelduti müügist</c:v>
                </c:pt>
              </c:strCache>
            </c:strRef>
          </c:tx>
          <c:spPr>
            <a:solidFill>
              <a:srgbClr val="92D4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7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#,##0"%"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C9-47DD-AEF5-B98FEE497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overlap val="100"/>
        <c:axId val="581152840"/>
        <c:axId val="581153496"/>
      </c:barChart>
      <c:catAx>
        <c:axId val="581152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70"/>
                <a:ea typeface="+mn-ea"/>
                <a:cs typeface="+mn-cs"/>
              </a:defRPr>
            </a:pPr>
            <a:endParaRPr lang="et-EE"/>
          </a:p>
        </c:txPr>
        <c:crossAx val="581153496"/>
        <c:crosses val="autoZero"/>
        <c:auto val="1"/>
        <c:lblAlgn val="ctr"/>
        <c:lblOffset val="100"/>
        <c:noMultiLvlLbl val="0"/>
      </c:catAx>
      <c:valAx>
        <c:axId val="58115349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&quot;%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70"/>
                <a:ea typeface="+mn-ea"/>
                <a:cs typeface="+mn-cs"/>
              </a:defRPr>
            </a:pPr>
            <a:endParaRPr lang="et-EE"/>
          </a:p>
        </c:txPr>
        <c:crossAx val="5811528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986975980181854E-2"/>
          <c:y val="0.59813641198270184"/>
          <c:w val="0.91989985258615725"/>
          <c:h val="0.390672374415466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70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000">
          <a:latin typeface="Montserrat" panose="00000500000000000000" pitchFamily="2" charset="-70"/>
        </a:defRPr>
      </a:pPr>
      <a:endParaRPr lang="et-E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069221240670102"/>
          <c:y val="2.1963454195742957E-2"/>
          <c:w val="0.65623760910866924"/>
          <c:h val="0.5375977546652295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Ei küsitud dokumenti, valmis müüma</c:v>
                </c:pt>
              </c:strCache>
            </c:strRef>
          </c:tx>
          <c:spPr>
            <a:solidFill>
              <a:srgbClr val="FFA0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7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Sigaret</c:v>
                </c:pt>
                <c:pt idx="1">
                  <c:v>Nikotiinipadjad</c:v>
                </c:pt>
                <c:pt idx="2">
                  <c:v>Ühekordne e-sigaret</c:v>
                </c:pt>
              </c:strCache>
            </c:strRef>
          </c:cat>
          <c:val>
            <c:numRef>
              <c:f>Sheet1!$B$2:$B$4</c:f>
              <c:numCache>
                <c:formatCode>0"%"</c:formatCode>
                <c:ptCount val="3"/>
                <c:pt idx="0">
                  <c:v>30.3</c:v>
                </c:pt>
                <c:pt idx="1">
                  <c:v>45.3</c:v>
                </c:pt>
                <c:pt idx="2">
                  <c:v>43.2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4E-423F-A0B5-D769277EDC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Küsiti dokumenti, aga valmis müüma</c:v>
                </c:pt>
              </c:strCache>
            </c:strRef>
          </c:tx>
          <c:spPr>
            <a:solidFill>
              <a:srgbClr val="FFDC4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7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Sigaret</c:v>
                </c:pt>
                <c:pt idx="1">
                  <c:v>Nikotiinipadjad</c:v>
                </c:pt>
                <c:pt idx="2">
                  <c:v>Ühekordne e-sigaret</c:v>
                </c:pt>
              </c:strCache>
            </c:strRef>
          </c:cat>
          <c:val>
            <c:numRef>
              <c:f>Sheet1!$C$2:$C$4</c:f>
              <c:numCache>
                <c:formatCode>0"%"</c:formatCode>
                <c:ptCount val="3"/>
                <c:pt idx="0">
                  <c:v>14.6</c:v>
                </c:pt>
                <c:pt idx="1">
                  <c:v>13</c:v>
                </c:pt>
                <c:pt idx="2">
                  <c:v>16.8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4E-423F-A0B5-D769277EDC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Küsiti dokumenti, keelduti müügist</c:v>
                </c:pt>
              </c:strCache>
            </c:strRef>
          </c:tx>
          <c:spPr>
            <a:solidFill>
              <a:srgbClr val="92D4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7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Sigaret</c:v>
                </c:pt>
                <c:pt idx="1">
                  <c:v>Nikotiinipadjad</c:v>
                </c:pt>
                <c:pt idx="2">
                  <c:v>Ühekordne e-sigaret</c:v>
                </c:pt>
              </c:strCache>
            </c:strRef>
          </c:cat>
          <c:val>
            <c:numRef>
              <c:f>Sheet1!$D$2:$D$4</c:f>
              <c:numCache>
                <c:formatCode>0"%"</c:formatCode>
                <c:ptCount val="3"/>
                <c:pt idx="0">
                  <c:v>55.1</c:v>
                </c:pt>
                <c:pt idx="1">
                  <c:v>41.7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4E-423F-A0B5-D769277ED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100"/>
        <c:axId val="581152840"/>
        <c:axId val="581153496"/>
      </c:barChart>
      <c:catAx>
        <c:axId val="581152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70"/>
                <a:ea typeface="+mn-ea"/>
                <a:cs typeface="+mn-cs"/>
              </a:defRPr>
            </a:pPr>
            <a:endParaRPr lang="et-EE"/>
          </a:p>
        </c:txPr>
        <c:crossAx val="581153496"/>
        <c:crosses val="autoZero"/>
        <c:auto val="1"/>
        <c:lblAlgn val="ctr"/>
        <c:lblOffset val="100"/>
        <c:noMultiLvlLbl val="0"/>
      </c:catAx>
      <c:valAx>
        <c:axId val="58115349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&quot;%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70"/>
                <a:ea typeface="+mn-ea"/>
                <a:cs typeface="+mn-cs"/>
              </a:defRPr>
            </a:pPr>
            <a:endParaRPr lang="et-EE"/>
          </a:p>
        </c:txPr>
        <c:crossAx val="5811528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505887171484686"/>
          <c:y val="0.70463663662082487"/>
          <c:w val="0.65342262618144087"/>
          <c:h val="0.293788015273461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70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Montserrat" panose="00000500000000000000" pitchFamily="2" charset="-70"/>
        </a:defRPr>
      </a:pPr>
      <a:endParaRPr lang="et-E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9206798832454415"/>
          <c:y val="1.7061478479088271E-2"/>
          <c:w val="0.56340480190994402"/>
          <c:h val="0.7851826738426650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Küsiti dokumenti</c:v>
                </c:pt>
              </c:strCache>
            </c:strRef>
          </c:tx>
          <c:spPr>
            <a:solidFill>
              <a:srgbClr val="B8E359"/>
            </a:solidFill>
            <a:ln w="12700">
              <a:solidFill>
                <a:srgbClr val="92D4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7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Spetsiaalne e-sigaretipood</c:v>
                </c:pt>
                <c:pt idx="1">
                  <c:v>Väike kauplus</c:v>
                </c:pt>
                <c:pt idx="2">
                  <c:v>Keskmine kauplus</c:v>
                </c:pt>
                <c:pt idx="3">
                  <c:v>Tankla</c:v>
                </c:pt>
                <c:pt idx="4">
                  <c:v>Suur kauplus</c:v>
                </c:pt>
              </c:strCache>
            </c:strRef>
          </c:cat>
          <c:val>
            <c:numRef>
              <c:f>Sheet1!$B$2:$B$6</c:f>
              <c:numCache>
                <c:formatCode>0"%"</c:formatCode>
                <c:ptCount val="5"/>
                <c:pt idx="0">
                  <c:v>52</c:v>
                </c:pt>
                <c:pt idx="1">
                  <c:v>56</c:v>
                </c:pt>
                <c:pt idx="2">
                  <c:v>68</c:v>
                </c:pt>
                <c:pt idx="3">
                  <c:v>72</c:v>
                </c:pt>
                <c:pt idx="4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12-4B05-92D0-BD257B13DE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Ei küsitud dokumenti</c:v>
                </c:pt>
              </c:strCache>
            </c:strRef>
          </c:tx>
          <c:spPr>
            <a:solidFill>
              <a:srgbClr val="FFB265"/>
            </a:solidFill>
            <a:ln w="12700">
              <a:solidFill>
                <a:srgbClr val="FF840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7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Spetsiaalne e-sigaretipood</c:v>
                </c:pt>
                <c:pt idx="1">
                  <c:v>Väike kauplus</c:v>
                </c:pt>
                <c:pt idx="2">
                  <c:v>Keskmine kauplus</c:v>
                </c:pt>
                <c:pt idx="3">
                  <c:v>Tankla</c:v>
                </c:pt>
                <c:pt idx="4">
                  <c:v>Suur kauplus</c:v>
                </c:pt>
              </c:strCache>
            </c:strRef>
          </c:cat>
          <c:val>
            <c:numRef>
              <c:f>Sheet1!$C$2:$C$6</c:f>
              <c:numCache>
                <c:formatCode>0"%"</c:formatCode>
                <c:ptCount val="5"/>
                <c:pt idx="0">
                  <c:v>48</c:v>
                </c:pt>
                <c:pt idx="1">
                  <c:v>44</c:v>
                </c:pt>
                <c:pt idx="2">
                  <c:v>32</c:v>
                </c:pt>
                <c:pt idx="3">
                  <c:v>28</c:v>
                </c:pt>
                <c:pt idx="4">
                  <c:v>21.7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12-4B05-92D0-BD257B13D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581152840"/>
        <c:axId val="581153496"/>
      </c:barChart>
      <c:catAx>
        <c:axId val="581152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70"/>
                <a:ea typeface="+mn-ea"/>
                <a:cs typeface="+mn-cs"/>
              </a:defRPr>
            </a:pPr>
            <a:endParaRPr lang="et-EE"/>
          </a:p>
        </c:txPr>
        <c:crossAx val="581153496"/>
        <c:crosses val="autoZero"/>
        <c:auto val="1"/>
        <c:lblAlgn val="ctr"/>
        <c:lblOffset val="100"/>
        <c:noMultiLvlLbl val="0"/>
      </c:catAx>
      <c:valAx>
        <c:axId val="58115349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&quot;%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6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70"/>
                <a:ea typeface="+mn-ea"/>
                <a:cs typeface="+mn-cs"/>
              </a:defRPr>
            </a:pPr>
            <a:endParaRPr lang="et-EE"/>
          </a:p>
        </c:txPr>
        <c:crossAx val="5811528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568269472290828"/>
          <c:y val="0.88229690466773847"/>
          <c:w val="0.57387116016095496"/>
          <c:h val="9.68943950499338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70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800">
          <a:latin typeface="Montserrat" panose="00000500000000000000" pitchFamily="2" charset="-70"/>
        </a:defRPr>
      </a:pPr>
      <a:endParaRPr lang="et-E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spcBef>
        <a:spcPts val="1800"/>
      </a:spcBef>
      <a:defRPr sz="1200" b="0">
        <a:latin typeface="+mn-lt"/>
        <a:ea typeface="+mn-ea"/>
        <a:cs typeface="+mn-cs"/>
        <a:sym typeface="Calibri"/>
      </a:defRPr>
    </a:lvl1pPr>
    <a:lvl2pPr indent="228600" defTabSz="1828800" latinLnBrk="0">
      <a:spcBef>
        <a:spcPts val="1800"/>
      </a:spcBef>
      <a:defRPr sz="5000" b="1">
        <a:latin typeface="+mn-lt"/>
        <a:ea typeface="+mn-ea"/>
        <a:cs typeface="+mn-cs"/>
        <a:sym typeface="Calibri"/>
      </a:defRPr>
    </a:lvl2pPr>
    <a:lvl3pPr indent="457200" defTabSz="1828800" latinLnBrk="0">
      <a:spcBef>
        <a:spcPts val="1800"/>
      </a:spcBef>
      <a:defRPr sz="5000" b="1">
        <a:latin typeface="+mn-lt"/>
        <a:ea typeface="+mn-ea"/>
        <a:cs typeface="+mn-cs"/>
        <a:sym typeface="Calibri"/>
      </a:defRPr>
    </a:lvl3pPr>
    <a:lvl4pPr indent="685800" defTabSz="1828800" latinLnBrk="0">
      <a:spcBef>
        <a:spcPts val="1800"/>
      </a:spcBef>
      <a:defRPr sz="5000" b="1">
        <a:latin typeface="+mn-lt"/>
        <a:ea typeface="+mn-ea"/>
        <a:cs typeface="+mn-cs"/>
        <a:sym typeface="Calibri"/>
      </a:defRPr>
    </a:lvl4pPr>
    <a:lvl5pPr indent="914400" defTabSz="1828800" latinLnBrk="0">
      <a:spcBef>
        <a:spcPts val="1800"/>
      </a:spcBef>
      <a:defRPr sz="5000" b="1">
        <a:latin typeface="+mn-lt"/>
        <a:ea typeface="+mn-ea"/>
        <a:cs typeface="+mn-cs"/>
        <a:sym typeface="Calibri"/>
      </a:defRPr>
    </a:lvl5pPr>
    <a:lvl6pPr indent="1143000" defTabSz="1828800" latinLnBrk="0">
      <a:spcBef>
        <a:spcPts val="1800"/>
      </a:spcBef>
      <a:defRPr sz="5000" b="1">
        <a:latin typeface="+mn-lt"/>
        <a:ea typeface="+mn-ea"/>
        <a:cs typeface="+mn-cs"/>
        <a:sym typeface="Calibri"/>
      </a:defRPr>
    </a:lvl6pPr>
    <a:lvl7pPr indent="1371600" defTabSz="1828800" latinLnBrk="0">
      <a:spcBef>
        <a:spcPts val="1800"/>
      </a:spcBef>
      <a:defRPr sz="5000" b="1">
        <a:latin typeface="+mn-lt"/>
        <a:ea typeface="+mn-ea"/>
        <a:cs typeface="+mn-cs"/>
        <a:sym typeface="Calibri"/>
      </a:defRPr>
    </a:lvl7pPr>
    <a:lvl8pPr indent="1600200" defTabSz="1828800" latinLnBrk="0">
      <a:spcBef>
        <a:spcPts val="1800"/>
      </a:spcBef>
      <a:defRPr sz="5000" b="1">
        <a:latin typeface="+mn-lt"/>
        <a:ea typeface="+mn-ea"/>
        <a:cs typeface="+mn-cs"/>
        <a:sym typeface="Calibri"/>
      </a:defRPr>
    </a:lvl8pPr>
    <a:lvl9pPr indent="1828800" defTabSz="1828800" latinLnBrk="0">
      <a:spcBef>
        <a:spcPts val="1800"/>
      </a:spcBef>
      <a:defRPr sz="5000" b="1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/>
              <a:t>Kuna </a:t>
            </a:r>
            <a:r>
              <a:rPr lang="en-US" b="0" dirty="0" err="1"/>
              <a:t>esmakordne</a:t>
            </a:r>
            <a:r>
              <a:rPr lang="en-US" b="0" dirty="0"/>
              <a:t> </a:t>
            </a:r>
            <a:r>
              <a:rPr lang="en-US" b="0" dirty="0" err="1"/>
              <a:t>pilootuuring</a:t>
            </a:r>
            <a:r>
              <a:rPr lang="en-US" b="0" dirty="0"/>
              <a:t>, </a:t>
            </a:r>
            <a:r>
              <a:rPr lang="en-US" b="0" dirty="0" err="1"/>
              <a:t>siis</a:t>
            </a:r>
            <a:r>
              <a:rPr lang="en-US" b="0" dirty="0"/>
              <a:t> </a:t>
            </a:r>
            <a:r>
              <a:rPr lang="en-US" b="0" dirty="0" err="1"/>
              <a:t>viidi</a:t>
            </a:r>
            <a:r>
              <a:rPr lang="en-US" b="0" dirty="0"/>
              <a:t> </a:t>
            </a:r>
            <a:r>
              <a:rPr lang="en-US" b="0" dirty="0" err="1"/>
              <a:t>läbi</a:t>
            </a:r>
            <a:r>
              <a:rPr lang="en-US" b="0" baseline="0" dirty="0"/>
              <a:t> </a:t>
            </a:r>
            <a:r>
              <a:rPr lang="en-US" b="0" baseline="0" dirty="0" err="1"/>
              <a:t>vaid</a:t>
            </a:r>
            <a:r>
              <a:rPr lang="en-US" b="0" baseline="0" dirty="0"/>
              <a:t> </a:t>
            </a:r>
            <a:r>
              <a:rPr lang="en-US" b="0" baseline="0" dirty="0" err="1"/>
              <a:t>Tallinnas</a:t>
            </a:r>
            <a:r>
              <a:rPr lang="en-US" b="0" baseline="0" dirty="0"/>
              <a:t> ja </a:t>
            </a:r>
            <a:r>
              <a:rPr lang="en-US" b="0" baseline="0" dirty="0" err="1"/>
              <a:t>väikese</a:t>
            </a:r>
            <a:r>
              <a:rPr lang="en-US" b="0" baseline="0" dirty="0"/>
              <a:t> </a:t>
            </a:r>
            <a:r>
              <a:rPr lang="en-US" b="0" baseline="0" dirty="0" err="1"/>
              <a:t>valimiga</a:t>
            </a:r>
            <a:endParaRPr lang="en-US" b="0" baseline="0" dirty="0"/>
          </a:p>
          <a:p>
            <a:endParaRPr lang="et-EE" b="0" dirty="0"/>
          </a:p>
        </p:txBody>
      </p:sp>
    </p:spTree>
    <p:extLst>
      <p:ext uri="{BB962C8B-B14F-4D97-AF65-F5344CB8AC3E}">
        <p14:creationId xmlns:p14="http://schemas.microsoft.com/office/powerpoint/2010/main" val="2577521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 err="1"/>
              <a:t>Noortel</a:t>
            </a:r>
            <a:r>
              <a:rPr lang="en-US" b="0" baseline="0" dirty="0"/>
              <a:t> </a:t>
            </a:r>
            <a:r>
              <a:rPr lang="en-US" b="0" baseline="0" dirty="0" err="1"/>
              <a:t>üsna</a:t>
            </a:r>
            <a:r>
              <a:rPr lang="en-US" b="0" baseline="0" dirty="0"/>
              <a:t> </a:t>
            </a:r>
            <a:r>
              <a:rPr lang="en-US" b="0" baseline="0" dirty="0" err="1"/>
              <a:t>kerge</a:t>
            </a:r>
            <a:r>
              <a:rPr lang="en-US" b="0" baseline="0" dirty="0"/>
              <a:t> </a:t>
            </a:r>
            <a:r>
              <a:rPr lang="en-US" b="0" baseline="0" dirty="0" err="1"/>
              <a:t>tubaka</a:t>
            </a:r>
            <a:r>
              <a:rPr lang="en-US" b="0" baseline="0" dirty="0"/>
              <a:t>- </a:t>
            </a:r>
            <a:r>
              <a:rPr lang="en-US" b="0" baseline="0" dirty="0" err="1"/>
              <a:t>või</a:t>
            </a:r>
            <a:r>
              <a:rPr lang="en-US" b="0" baseline="0" dirty="0"/>
              <a:t> </a:t>
            </a:r>
            <a:r>
              <a:rPr lang="en-US" b="0" baseline="0" dirty="0" err="1"/>
              <a:t>nikotiinitoodet</a:t>
            </a:r>
            <a:r>
              <a:rPr lang="en-US" b="0" baseline="0" dirty="0"/>
              <a:t> </a:t>
            </a:r>
            <a:r>
              <a:rPr lang="en-US" b="0" baseline="0" dirty="0" err="1"/>
              <a:t>kätte</a:t>
            </a:r>
            <a:r>
              <a:rPr lang="en-US" b="0" baseline="0" dirty="0"/>
              <a:t> </a:t>
            </a:r>
            <a:r>
              <a:rPr lang="en-US" b="0" baseline="0" dirty="0" err="1"/>
              <a:t>saada</a:t>
            </a:r>
            <a:r>
              <a:rPr lang="en-US" b="0" baseline="0" dirty="0"/>
              <a:t> – </a:t>
            </a:r>
            <a:r>
              <a:rPr lang="en-US" b="0" baseline="0" dirty="0" err="1"/>
              <a:t>põhimõtteliselt</a:t>
            </a:r>
            <a:r>
              <a:rPr lang="en-US" b="0" baseline="0" dirty="0"/>
              <a:t> 50:50.</a:t>
            </a:r>
          </a:p>
        </p:txBody>
      </p:sp>
    </p:spTree>
    <p:extLst>
      <p:ext uri="{BB962C8B-B14F-4D97-AF65-F5344CB8AC3E}">
        <p14:creationId xmlns:p14="http://schemas.microsoft.com/office/powerpoint/2010/main" val="2555990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</p:spTree>
    <p:extLst>
      <p:ext uri="{BB962C8B-B14F-4D97-AF65-F5344CB8AC3E}">
        <p14:creationId xmlns:p14="http://schemas.microsoft.com/office/powerpoint/2010/main" val="3618662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</p:spTree>
    <p:extLst>
      <p:ext uri="{BB962C8B-B14F-4D97-AF65-F5344CB8AC3E}">
        <p14:creationId xmlns:p14="http://schemas.microsoft.com/office/powerpoint/2010/main" val="1965081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</p:spTree>
    <p:extLst>
      <p:ext uri="{BB962C8B-B14F-4D97-AF65-F5344CB8AC3E}">
        <p14:creationId xmlns:p14="http://schemas.microsoft.com/office/powerpoint/2010/main" val="2876062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</p:spTree>
    <p:extLst>
      <p:ext uri="{BB962C8B-B14F-4D97-AF65-F5344CB8AC3E}">
        <p14:creationId xmlns:p14="http://schemas.microsoft.com/office/powerpoint/2010/main" val="1486767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ga_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Text">
            <a:extLst>
              <a:ext uri="{FF2B5EF4-FFF2-40B4-BE49-F238E27FC236}">
                <a16:creationId xmlns:a16="http://schemas.microsoft.com/office/drawing/2014/main" id="{12665902-9323-EB43-BE2C-A4CD2EFCF8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995" y="982381"/>
            <a:ext cx="21060000" cy="23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814DD-A66B-407C-8887-BC3D048532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17995" y="3322381"/>
            <a:ext cx="19620000" cy="864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17AAFF52-F5F0-431C-ADEC-DB513E8D4F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7" y="12330597"/>
            <a:ext cx="2219635" cy="12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1758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ga_sisuslaid + pä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Text">
            <a:extLst>
              <a:ext uri="{FF2B5EF4-FFF2-40B4-BE49-F238E27FC236}">
                <a16:creationId xmlns:a16="http://schemas.microsoft.com/office/drawing/2014/main" id="{12665902-9323-EB43-BE2C-A4CD2EFCF8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995" y="982381"/>
            <a:ext cx="21060000" cy="23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814DD-A66B-407C-8887-BC3D048532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17995" y="3322381"/>
            <a:ext cx="19620000" cy="864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17AAFF52-F5F0-431C-ADEC-DB513E8D4F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7" y="12330597"/>
            <a:ext cx="2219635" cy="1276528"/>
          </a:xfrm>
          <a:prstGeom prst="rect">
            <a:avLst/>
          </a:prstGeom>
        </p:spPr>
      </p:pic>
      <p:pic>
        <p:nvPicPr>
          <p:cNvPr id="6" name="Pilt 5">
            <a:extLst>
              <a:ext uri="{FF2B5EF4-FFF2-40B4-BE49-F238E27FC236}">
                <a16:creationId xmlns:a16="http://schemas.microsoft.com/office/drawing/2014/main" id="{401A0212-620F-4A04-9366-DCD9684A3D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1564" y="1748028"/>
            <a:ext cx="5012436" cy="1021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7347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uslaid + TAI mu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Text">
            <a:extLst>
              <a:ext uri="{FF2B5EF4-FFF2-40B4-BE49-F238E27FC236}">
                <a16:creationId xmlns:a16="http://schemas.microsoft.com/office/drawing/2014/main" id="{12665902-9323-EB43-BE2C-A4CD2EFCF8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995" y="982381"/>
            <a:ext cx="21060000" cy="23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814DD-A66B-407C-8887-BC3D048532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17995" y="3322381"/>
            <a:ext cx="19620000" cy="864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9B35731D-2B47-44A3-97D0-45F225928D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28527" y="9983579"/>
            <a:ext cx="3955473" cy="37324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9966799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itel_tume_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A9FAD2B4-96AB-4914-89A1-23CA1DF27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61455" y="3471582"/>
            <a:ext cx="19661090" cy="2816459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Pealkiri </a:t>
            </a:r>
            <a:br>
              <a:rPr lang="et-EE" dirty="0"/>
            </a:br>
            <a:r>
              <a:rPr lang="et-EE" dirty="0"/>
              <a:t>kahes reas</a:t>
            </a:r>
            <a:endParaRPr dirty="0"/>
          </a:p>
        </p:txBody>
      </p:sp>
      <p:sp>
        <p:nvSpPr>
          <p:cNvPr id="34" name="Rectangle"/>
          <p:cNvSpPr/>
          <p:nvPr/>
        </p:nvSpPr>
        <p:spPr>
          <a:xfrm>
            <a:off x="2361455" y="5866525"/>
            <a:ext cx="1953747" cy="184968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64545" tIns="64545" rIns="64545" bIns="64545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7" name="Body Level One…">
            <a:extLst>
              <a:ext uri="{FF2B5EF4-FFF2-40B4-BE49-F238E27FC236}">
                <a16:creationId xmlns:a16="http://schemas.microsoft.com/office/drawing/2014/main" id="{5D183D88-4BAC-7742-8379-E8527F508BB6}"/>
              </a:ext>
            </a:extLst>
          </p:cNvPr>
          <p:cNvSpPr txBox="1">
            <a:spLocks noGrp="1"/>
          </p:cNvSpPr>
          <p:nvPr>
            <p:ph type="body" sz="half" idx="10" hasCustomPrompt="1"/>
          </p:nvPr>
        </p:nvSpPr>
        <p:spPr>
          <a:xfrm>
            <a:off x="2385358" y="7595549"/>
            <a:ext cx="19613283" cy="80745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FontTx/>
              <a:buNone/>
              <a:defRPr sz="4400" b="1">
                <a:solidFill>
                  <a:schemeClr val="bg1"/>
                </a:solidFill>
              </a:defRPr>
            </a:lvl1pPr>
            <a:lvl2pPr algn="l">
              <a:lnSpc>
                <a:spcPct val="100000"/>
              </a:lnSpc>
              <a:spcAft>
                <a:spcPts val="300"/>
              </a:spcAft>
              <a:buFontTx/>
              <a:buNone/>
              <a:defRPr sz="3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3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300"/>
              </a:spcAft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t-EE" dirty="0"/>
              <a:t>Eesnimi Perekonnanimi</a:t>
            </a:r>
            <a:endParaRPr dirty="0"/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FC61D7F8-A6CF-E54C-B8B6-420423EE477E}"/>
              </a:ext>
            </a:extLst>
          </p:cNvPr>
          <p:cNvSpPr txBox="1">
            <a:spLocks noGrp="1"/>
          </p:cNvSpPr>
          <p:nvPr>
            <p:ph type="body" sz="half" idx="11" hasCustomPrompt="1"/>
          </p:nvPr>
        </p:nvSpPr>
        <p:spPr>
          <a:xfrm>
            <a:off x="2385358" y="8634047"/>
            <a:ext cx="19613283" cy="615462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 b="0">
                <a:solidFill>
                  <a:schemeClr val="bg1"/>
                </a:solidFill>
              </a:defRPr>
            </a:lvl1pPr>
            <a:lvl2pPr algn="l">
              <a:buFontTx/>
              <a:buNone/>
              <a:defRPr sz="3600">
                <a:solidFill>
                  <a:schemeClr val="bg1"/>
                </a:solidFill>
              </a:defRPr>
            </a:lvl2pPr>
            <a:lvl3pPr>
              <a:buFontTx/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t-EE" dirty="0"/>
              <a:t>Struktuuriüksus</a:t>
            </a:r>
            <a:endParaRPr dirty="0"/>
          </a:p>
        </p:txBody>
      </p:sp>
      <p:sp>
        <p:nvSpPr>
          <p:cNvPr id="20" name="Body Level One…">
            <a:extLst>
              <a:ext uri="{FF2B5EF4-FFF2-40B4-BE49-F238E27FC236}">
                <a16:creationId xmlns:a16="http://schemas.microsoft.com/office/drawing/2014/main" id="{915623F3-B680-4E91-A22E-FA26F3962A4D}"/>
              </a:ext>
            </a:extLst>
          </p:cNvPr>
          <p:cNvSpPr txBox="1">
            <a:spLocks noGrp="1"/>
          </p:cNvSpPr>
          <p:nvPr>
            <p:ph type="body" sz="half" idx="12" hasCustomPrompt="1"/>
          </p:nvPr>
        </p:nvSpPr>
        <p:spPr>
          <a:xfrm>
            <a:off x="2361455" y="10622542"/>
            <a:ext cx="19500429" cy="802493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buFontTx/>
              <a:buNone/>
              <a:defRPr sz="3600" b="1">
                <a:solidFill>
                  <a:schemeClr val="bg1"/>
                </a:solidFill>
              </a:defRPr>
            </a:lvl1pPr>
            <a:lvl2pPr algn="l">
              <a:buFontTx/>
              <a:buNone/>
              <a:defRPr sz="3600">
                <a:solidFill>
                  <a:schemeClr val="tx1"/>
                </a:solidFill>
              </a:defRPr>
            </a:lvl2pPr>
            <a:lvl3pPr>
              <a:buFontTx/>
              <a:buNone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t-EE" dirty="0"/>
              <a:t>Kuupäev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A3F167-1693-4691-8E37-D7F160823402}"/>
              </a:ext>
            </a:extLst>
          </p:cNvPr>
          <p:cNvSpPr txBox="1"/>
          <p:nvPr userDrawn="1"/>
        </p:nvSpPr>
        <p:spPr>
          <a:xfrm>
            <a:off x="2385358" y="9249509"/>
            <a:ext cx="7906124" cy="615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64545" rIns="64545" bIns="64545" numCol="1" spcCol="38100" rtlCol="0" anchor="t">
            <a:noAutofit/>
          </a:bodyPr>
          <a:lstStyle/>
          <a:p>
            <a:pPr algn="l"/>
            <a:r>
              <a:rPr lang="et-EE" b="0" dirty="0">
                <a:solidFill>
                  <a:schemeClr val="bg1"/>
                </a:solidFill>
                <a:latin typeface="+mn-lt"/>
              </a:rPr>
              <a:t>Tervise Arengu Instituut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3894355D-5080-4782-90C5-2F891E56C5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5" y="464380"/>
            <a:ext cx="3410426" cy="15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0618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itel_hele_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utterstock_670248961.jpg" descr="shutterstock_670248961.jpg">
            <a:extLst>
              <a:ext uri="{FF2B5EF4-FFF2-40B4-BE49-F238E27FC236}">
                <a16:creationId xmlns:a16="http://schemas.microsoft.com/office/drawing/2014/main" id="{882CAB7F-4E02-4469-B4D4-B8E5F4C11A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61455" y="3471582"/>
            <a:ext cx="19661090" cy="2816459"/>
          </a:xfrm>
          <a:prstGeom prst="rect">
            <a:avLst/>
          </a:prstGeom>
        </p:spPr>
        <p:txBody>
          <a:bodyPr lIns="0" rIns="0"/>
          <a:lstStyle>
            <a:lvl1pPr>
              <a:defRPr/>
            </a:lvl1pPr>
          </a:lstStyle>
          <a:p>
            <a:r>
              <a:rPr lang="et-EE" dirty="0"/>
              <a:t>Pealkiri </a:t>
            </a:r>
            <a:br>
              <a:rPr lang="et-EE" dirty="0"/>
            </a:br>
            <a:r>
              <a:rPr lang="et-EE" dirty="0"/>
              <a:t>kahes reas</a:t>
            </a:r>
            <a:endParaRPr dirty="0"/>
          </a:p>
        </p:txBody>
      </p:sp>
      <p:sp>
        <p:nvSpPr>
          <p:cNvPr id="34" name="Rectangle"/>
          <p:cNvSpPr/>
          <p:nvPr/>
        </p:nvSpPr>
        <p:spPr>
          <a:xfrm>
            <a:off x="2361455" y="5866525"/>
            <a:ext cx="1953747" cy="184968"/>
          </a:xfrm>
          <a:prstGeom prst="rect">
            <a:avLst/>
          </a:prstGeom>
          <a:solidFill>
            <a:srgbClr val="FF8200"/>
          </a:solidFill>
          <a:ln w="12700">
            <a:miter lim="400000"/>
          </a:ln>
        </p:spPr>
        <p:txBody>
          <a:bodyPr lIns="64545" tIns="64545" rIns="64545" bIns="64545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7" name="Body Level One…">
            <a:extLst>
              <a:ext uri="{FF2B5EF4-FFF2-40B4-BE49-F238E27FC236}">
                <a16:creationId xmlns:a16="http://schemas.microsoft.com/office/drawing/2014/main" id="{5D183D88-4BAC-7742-8379-E8527F508BB6}"/>
              </a:ext>
            </a:extLst>
          </p:cNvPr>
          <p:cNvSpPr txBox="1">
            <a:spLocks noGrp="1"/>
          </p:cNvSpPr>
          <p:nvPr>
            <p:ph type="body" sz="half" idx="10" hasCustomPrompt="1"/>
          </p:nvPr>
        </p:nvSpPr>
        <p:spPr>
          <a:xfrm>
            <a:off x="2385358" y="7595549"/>
            <a:ext cx="19613283" cy="80745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FontTx/>
              <a:buNone/>
              <a:defRPr sz="4400" b="1">
                <a:solidFill>
                  <a:schemeClr val="bg2">
                    <a:lumMod val="50000"/>
                  </a:schemeClr>
                </a:solidFill>
              </a:defRPr>
            </a:lvl1pPr>
            <a:lvl2pPr algn="l">
              <a:lnSpc>
                <a:spcPct val="100000"/>
              </a:lnSpc>
              <a:spcAft>
                <a:spcPts val="300"/>
              </a:spcAft>
              <a:buFontTx/>
              <a:buNone/>
              <a:defRPr sz="3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3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300"/>
              </a:spcAft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t-EE" dirty="0"/>
              <a:t>Eesnimi Perekonnanimi</a:t>
            </a:r>
            <a:endParaRPr dirty="0"/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FC61D7F8-A6CF-E54C-B8B6-420423EE477E}"/>
              </a:ext>
            </a:extLst>
          </p:cNvPr>
          <p:cNvSpPr txBox="1">
            <a:spLocks noGrp="1"/>
          </p:cNvSpPr>
          <p:nvPr>
            <p:ph type="body" sz="half" idx="11" hasCustomPrompt="1"/>
          </p:nvPr>
        </p:nvSpPr>
        <p:spPr>
          <a:xfrm>
            <a:off x="2385358" y="8634047"/>
            <a:ext cx="19613283" cy="615462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 b="0">
                <a:solidFill>
                  <a:schemeClr val="bg2">
                    <a:lumMod val="50000"/>
                  </a:schemeClr>
                </a:solidFill>
              </a:defRPr>
            </a:lvl1pPr>
            <a:lvl2pPr algn="l">
              <a:buFontTx/>
              <a:buNone/>
              <a:defRPr sz="3600">
                <a:solidFill>
                  <a:schemeClr val="bg1"/>
                </a:solidFill>
              </a:defRPr>
            </a:lvl2pPr>
            <a:lvl3pPr>
              <a:buFontTx/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t-EE" dirty="0"/>
              <a:t>Struktuuriüksus</a:t>
            </a:r>
            <a:endParaRPr dirty="0"/>
          </a:p>
        </p:txBody>
      </p:sp>
      <p:sp>
        <p:nvSpPr>
          <p:cNvPr id="20" name="Body Level One…">
            <a:extLst>
              <a:ext uri="{FF2B5EF4-FFF2-40B4-BE49-F238E27FC236}">
                <a16:creationId xmlns:a16="http://schemas.microsoft.com/office/drawing/2014/main" id="{915623F3-B680-4E91-A22E-FA26F3962A4D}"/>
              </a:ext>
            </a:extLst>
          </p:cNvPr>
          <p:cNvSpPr txBox="1">
            <a:spLocks noGrp="1"/>
          </p:cNvSpPr>
          <p:nvPr>
            <p:ph type="body" sz="half" idx="12" hasCustomPrompt="1"/>
          </p:nvPr>
        </p:nvSpPr>
        <p:spPr>
          <a:xfrm>
            <a:off x="2385358" y="10622542"/>
            <a:ext cx="19476526" cy="802493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buFontTx/>
              <a:buNone/>
              <a:defRPr sz="3600" b="1">
                <a:solidFill>
                  <a:schemeClr val="bg2"/>
                </a:solidFill>
              </a:defRPr>
            </a:lvl1pPr>
            <a:lvl2pPr algn="l">
              <a:buFontTx/>
              <a:buNone/>
              <a:defRPr sz="3600">
                <a:solidFill>
                  <a:schemeClr val="tx1"/>
                </a:solidFill>
              </a:defRPr>
            </a:lvl2pPr>
            <a:lvl3pPr>
              <a:buFontTx/>
              <a:buNone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t-EE" dirty="0"/>
              <a:t>Kuupäev</a:t>
            </a:r>
            <a:endParaRPr dirty="0"/>
          </a:p>
        </p:txBody>
      </p:sp>
      <p:pic>
        <p:nvPicPr>
          <p:cNvPr id="3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883"/>
            <a:ext cx="4523461" cy="260408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FF7307-D843-43DE-B3B5-9B940C3ABD91}"/>
              </a:ext>
            </a:extLst>
          </p:cNvPr>
          <p:cNvSpPr txBox="1"/>
          <p:nvPr userDrawn="1"/>
        </p:nvSpPr>
        <p:spPr>
          <a:xfrm>
            <a:off x="2385358" y="9249509"/>
            <a:ext cx="7906124" cy="615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64545" rIns="64545" bIns="64545" numCol="1" spcCol="38100" rtlCol="0" anchor="t">
            <a:noAutofit/>
          </a:bodyPr>
          <a:lstStyle/>
          <a:p>
            <a:pPr algn="l"/>
            <a:r>
              <a:rPr lang="et-EE" b="0" dirty="0">
                <a:latin typeface="+mn-lt"/>
              </a:rPr>
              <a:t>Tervise Arengu Instituut</a:t>
            </a:r>
          </a:p>
        </p:txBody>
      </p:sp>
    </p:spTree>
    <p:extLst>
      <p:ext uri="{BB962C8B-B14F-4D97-AF65-F5344CB8AC3E}">
        <p14:creationId xmlns:p14="http://schemas.microsoft.com/office/powerpoint/2010/main" val="108019758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itel_val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61455" y="3471582"/>
            <a:ext cx="19661090" cy="2816459"/>
          </a:xfrm>
          <a:prstGeom prst="rect">
            <a:avLst/>
          </a:prstGeom>
        </p:spPr>
        <p:txBody>
          <a:bodyPr lIns="0" rIns="0"/>
          <a:lstStyle>
            <a:lvl1pPr>
              <a:defRPr/>
            </a:lvl1pPr>
          </a:lstStyle>
          <a:p>
            <a:r>
              <a:rPr lang="et-EE" dirty="0"/>
              <a:t>Pealkiri </a:t>
            </a:r>
            <a:br>
              <a:rPr lang="et-EE" dirty="0"/>
            </a:br>
            <a:r>
              <a:rPr lang="et-EE" dirty="0"/>
              <a:t>kahes reas</a:t>
            </a:r>
            <a:endParaRPr dirty="0"/>
          </a:p>
        </p:txBody>
      </p:sp>
      <p:sp>
        <p:nvSpPr>
          <p:cNvPr id="34" name="Rectangle"/>
          <p:cNvSpPr/>
          <p:nvPr/>
        </p:nvSpPr>
        <p:spPr>
          <a:xfrm>
            <a:off x="2361455" y="5866525"/>
            <a:ext cx="1953747" cy="184968"/>
          </a:xfrm>
          <a:prstGeom prst="rect">
            <a:avLst/>
          </a:prstGeom>
          <a:solidFill>
            <a:srgbClr val="FF8200"/>
          </a:solidFill>
          <a:ln w="12700">
            <a:miter lim="400000"/>
          </a:ln>
        </p:spPr>
        <p:txBody>
          <a:bodyPr lIns="64545" tIns="64545" rIns="64545" bIns="64545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7" name="Body Level One…">
            <a:extLst>
              <a:ext uri="{FF2B5EF4-FFF2-40B4-BE49-F238E27FC236}">
                <a16:creationId xmlns:a16="http://schemas.microsoft.com/office/drawing/2014/main" id="{5D183D88-4BAC-7742-8379-E8527F508BB6}"/>
              </a:ext>
            </a:extLst>
          </p:cNvPr>
          <p:cNvSpPr txBox="1">
            <a:spLocks noGrp="1"/>
          </p:cNvSpPr>
          <p:nvPr>
            <p:ph type="body" sz="half" idx="10" hasCustomPrompt="1"/>
          </p:nvPr>
        </p:nvSpPr>
        <p:spPr>
          <a:xfrm>
            <a:off x="2385358" y="7595549"/>
            <a:ext cx="19613283" cy="80745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FontTx/>
              <a:buNone/>
              <a:defRPr sz="4400" b="1">
                <a:solidFill>
                  <a:schemeClr val="bg2">
                    <a:lumMod val="50000"/>
                  </a:schemeClr>
                </a:solidFill>
              </a:defRPr>
            </a:lvl1pPr>
            <a:lvl2pPr algn="l">
              <a:lnSpc>
                <a:spcPct val="100000"/>
              </a:lnSpc>
              <a:spcAft>
                <a:spcPts val="300"/>
              </a:spcAft>
              <a:buFontTx/>
              <a:buNone/>
              <a:defRPr sz="3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3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300"/>
              </a:spcAft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t-EE" dirty="0"/>
              <a:t>Eesnimi Perekonnanimi</a:t>
            </a:r>
            <a:endParaRPr dirty="0"/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FC61D7F8-A6CF-E54C-B8B6-420423EE477E}"/>
              </a:ext>
            </a:extLst>
          </p:cNvPr>
          <p:cNvSpPr txBox="1">
            <a:spLocks noGrp="1"/>
          </p:cNvSpPr>
          <p:nvPr>
            <p:ph type="body" sz="half" idx="11" hasCustomPrompt="1"/>
          </p:nvPr>
        </p:nvSpPr>
        <p:spPr>
          <a:xfrm>
            <a:off x="2385358" y="8634047"/>
            <a:ext cx="19613283" cy="615462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 b="0">
                <a:solidFill>
                  <a:schemeClr val="bg2">
                    <a:lumMod val="50000"/>
                  </a:schemeClr>
                </a:solidFill>
              </a:defRPr>
            </a:lvl1pPr>
            <a:lvl2pPr algn="l">
              <a:buFontTx/>
              <a:buNone/>
              <a:defRPr sz="3600">
                <a:solidFill>
                  <a:schemeClr val="bg1"/>
                </a:solidFill>
              </a:defRPr>
            </a:lvl2pPr>
            <a:lvl3pPr>
              <a:buFontTx/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t-EE" dirty="0"/>
              <a:t>Struktuuriüksus</a:t>
            </a:r>
            <a:endParaRPr dirty="0"/>
          </a:p>
        </p:txBody>
      </p:sp>
      <p:sp>
        <p:nvSpPr>
          <p:cNvPr id="20" name="Body Level One…">
            <a:extLst>
              <a:ext uri="{FF2B5EF4-FFF2-40B4-BE49-F238E27FC236}">
                <a16:creationId xmlns:a16="http://schemas.microsoft.com/office/drawing/2014/main" id="{915623F3-B680-4E91-A22E-FA26F3962A4D}"/>
              </a:ext>
            </a:extLst>
          </p:cNvPr>
          <p:cNvSpPr txBox="1">
            <a:spLocks noGrp="1"/>
          </p:cNvSpPr>
          <p:nvPr>
            <p:ph type="body" sz="half" idx="12" hasCustomPrompt="1"/>
          </p:nvPr>
        </p:nvSpPr>
        <p:spPr>
          <a:xfrm>
            <a:off x="2385358" y="10622542"/>
            <a:ext cx="19476526" cy="802493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buFontTx/>
              <a:buNone/>
              <a:defRPr sz="3600" b="1">
                <a:solidFill>
                  <a:schemeClr val="bg2"/>
                </a:solidFill>
              </a:defRPr>
            </a:lvl1pPr>
            <a:lvl2pPr algn="l">
              <a:buFontTx/>
              <a:buNone/>
              <a:defRPr sz="3600">
                <a:solidFill>
                  <a:schemeClr val="tx1"/>
                </a:solidFill>
              </a:defRPr>
            </a:lvl2pPr>
            <a:lvl3pPr>
              <a:buFontTx/>
              <a:buNone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t-EE" dirty="0"/>
              <a:t>Kuupäev</a:t>
            </a:r>
            <a:endParaRPr dirty="0"/>
          </a:p>
        </p:txBody>
      </p:sp>
      <p:pic>
        <p:nvPicPr>
          <p:cNvPr id="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83"/>
            <a:ext cx="4523461" cy="260408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FF7307-D843-43DE-B3B5-9B940C3ABD91}"/>
              </a:ext>
            </a:extLst>
          </p:cNvPr>
          <p:cNvSpPr txBox="1"/>
          <p:nvPr userDrawn="1"/>
        </p:nvSpPr>
        <p:spPr>
          <a:xfrm>
            <a:off x="2385358" y="9249509"/>
            <a:ext cx="7906124" cy="615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64545" rIns="64545" bIns="64545" numCol="1" spcCol="38100" rtlCol="0" anchor="t">
            <a:noAutofit/>
          </a:bodyPr>
          <a:lstStyle/>
          <a:p>
            <a:pPr algn="l"/>
            <a:r>
              <a:rPr lang="et-EE" b="0" dirty="0">
                <a:latin typeface="+mn-lt"/>
              </a:rPr>
              <a:t>Tervise Arengu Instituut</a:t>
            </a:r>
          </a:p>
        </p:txBody>
      </p:sp>
    </p:spTree>
    <p:extLst>
      <p:ext uri="{BB962C8B-B14F-4D97-AF65-F5344CB8AC3E}">
        <p14:creationId xmlns:p14="http://schemas.microsoft.com/office/powerpoint/2010/main" val="24073141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itel_hele_oma_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361455" y="3471582"/>
            <a:ext cx="19661090" cy="2816459"/>
          </a:xfrm>
          <a:prstGeom prst="rect">
            <a:avLst/>
          </a:prstGeom>
        </p:spPr>
        <p:txBody>
          <a:bodyPr lIns="0" rIns="0"/>
          <a:lstStyle>
            <a:lvl1pPr>
              <a:defRPr/>
            </a:lvl1pPr>
          </a:lstStyle>
          <a:p>
            <a:r>
              <a:rPr lang="et-EE" dirty="0"/>
              <a:t>Pealkiri </a:t>
            </a:r>
            <a:br>
              <a:rPr lang="et-EE" dirty="0"/>
            </a:br>
            <a:r>
              <a:rPr lang="et-EE" dirty="0"/>
              <a:t>kahes reas</a:t>
            </a:r>
            <a:endParaRPr dirty="0"/>
          </a:p>
        </p:txBody>
      </p:sp>
      <p:sp>
        <p:nvSpPr>
          <p:cNvPr id="34" name="Rectangle"/>
          <p:cNvSpPr/>
          <p:nvPr/>
        </p:nvSpPr>
        <p:spPr>
          <a:xfrm>
            <a:off x="2361455" y="5866525"/>
            <a:ext cx="1953747" cy="184968"/>
          </a:xfrm>
          <a:prstGeom prst="rect">
            <a:avLst/>
          </a:prstGeom>
          <a:solidFill>
            <a:srgbClr val="FF8200"/>
          </a:solidFill>
          <a:ln w="12700">
            <a:miter lim="400000"/>
          </a:ln>
        </p:spPr>
        <p:txBody>
          <a:bodyPr lIns="64545" tIns="64545" rIns="64545" bIns="64545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7" name="Body Level One…">
            <a:extLst>
              <a:ext uri="{FF2B5EF4-FFF2-40B4-BE49-F238E27FC236}">
                <a16:creationId xmlns:a16="http://schemas.microsoft.com/office/drawing/2014/main" id="{5D183D88-4BAC-7742-8379-E8527F508BB6}"/>
              </a:ext>
            </a:extLst>
          </p:cNvPr>
          <p:cNvSpPr txBox="1">
            <a:spLocks noGrp="1"/>
          </p:cNvSpPr>
          <p:nvPr>
            <p:ph type="body" sz="half" idx="10" hasCustomPrompt="1"/>
          </p:nvPr>
        </p:nvSpPr>
        <p:spPr>
          <a:xfrm>
            <a:off x="2385358" y="7595549"/>
            <a:ext cx="19613283" cy="80745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FontTx/>
              <a:buNone/>
              <a:defRPr sz="4400" b="1">
                <a:solidFill>
                  <a:schemeClr val="bg2">
                    <a:lumMod val="50000"/>
                  </a:schemeClr>
                </a:solidFill>
              </a:defRPr>
            </a:lvl1pPr>
            <a:lvl2pPr algn="l">
              <a:lnSpc>
                <a:spcPct val="100000"/>
              </a:lnSpc>
              <a:spcAft>
                <a:spcPts val="300"/>
              </a:spcAft>
              <a:buFontTx/>
              <a:buNone/>
              <a:defRPr sz="3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3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300"/>
              </a:spcAft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t-EE" dirty="0"/>
              <a:t>Eesnimi Perekonnanimi</a:t>
            </a:r>
            <a:endParaRPr dirty="0"/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FC61D7F8-A6CF-E54C-B8B6-420423EE477E}"/>
              </a:ext>
            </a:extLst>
          </p:cNvPr>
          <p:cNvSpPr txBox="1">
            <a:spLocks noGrp="1"/>
          </p:cNvSpPr>
          <p:nvPr>
            <p:ph type="body" sz="half" idx="11" hasCustomPrompt="1"/>
          </p:nvPr>
        </p:nvSpPr>
        <p:spPr>
          <a:xfrm>
            <a:off x="2385358" y="8634047"/>
            <a:ext cx="19613283" cy="615462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 b="0">
                <a:solidFill>
                  <a:schemeClr val="bg2">
                    <a:lumMod val="50000"/>
                  </a:schemeClr>
                </a:solidFill>
              </a:defRPr>
            </a:lvl1pPr>
            <a:lvl2pPr algn="l">
              <a:buFontTx/>
              <a:buNone/>
              <a:defRPr sz="3600">
                <a:solidFill>
                  <a:schemeClr val="bg1"/>
                </a:solidFill>
              </a:defRPr>
            </a:lvl2pPr>
            <a:lvl3pPr>
              <a:buFontTx/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t-EE" dirty="0"/>
              <a:t>Struktuuriüksus</a:t>
            </a:r>
            <a:endParaRPr dirty="0"/>
          </a:p>
        </p:txBody>
      </p:sp>
      <p:sp>
        <p:nvSpPr>
          <p:cNvPr id="20" name="Body Level One…">
            <a:extLst>
              <a:ext uri="{FF2B5EF4-FFF2-40B4-BE49-F238E27FC236}">
                <a16:creationId xmlns:a16="http://schemas.microsoft.com/office/drawing/2014/main" id="{915623F3-B680-4E91-A22E-FA26F3962A4D}"/>
              </a:ext>
            </a:extLst>
          </p:cNvPr>
          <p:cNvSpPr txBox="1">
            <a:spLocks noGrp="1"/>
          </p:cNvSpPr>
          <p:nvPr>
            <p:ph type="body" sz="half" idx="12" hasCustomPrompt="1"/>
          </p:nvPr>
        </p:nvSpPr>
        <p:spPr>
          <a:xfrm>
            <a:off x="2385358" y="10622542"/>
            <a:ext cx="19476526" cy="802493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buFontTx/>
              <a:buNone/>
              <a:defRPr sz="3600" b="1">
                <a:solidFill>
                  <a:schemeClr val="bg2"/>
                </a:solidFill>
              </a:defRPr>
            </a:lvl1pPr>
            <a:lvl2pPr algn="l">
              <a:buFontTx/>
              <a:buNone/>
              <a:defRPr sz="3600">
                <a:solidFill>
                  <a:schemeClr val="tx1"/>
                </a:solidFill>
              </a:defRPr>
            </a:lvl2pPr>
            <a:lvl3pPr>
              <a:buFontTx/>
              <a:buNone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t-EE" dirty="0"/>
              <a:t>Kuupäev</a:t>
            </a:r>
            <a:endParaRPr dirty="0"/>
          </a:p>
        </p:txBody>
      </p:sp>
      <p:pic>
        <p:nvPicPr>
          <p:cNvPr id="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83"/>
            <a:ext cx="4523461" cy="260408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FF7307-D843-43DE-B3B5-9B940C3ABD91}"/>
              </a:ext>
            </a:extLst>
          </p:cNvPr>
          <p:cNvSpPr txBox="1"/>
          <p:nvPr userDrawn="1"/>
        </p:nvSpPr>
        <p:spPr>
          <a:xfrm>
            <a:off x="2385358" y="9249509"/>
            <a:ext cx="7906124" cy="615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64545" rIns="64545" bIns="64545" numCol="1" spcCol="38100" rtlCol="0" anchor="t">
            <a:noAutofit/>
          </a:bodyPr>
          <a:lstStyle/>
          <a:p>
            <a:pPr algn="l"/>
            <a:r>
              <a:rPr lang="et-EE" b="0" dirty="0">
                <a:latin typeface="+mn-lt"/>
              </a:rPr>
              <a:t>Tervise Arengu Instituut</a:t>
            </a:r>
          </a:p>
        </p:txBody>
      </p:sp>
      <p:sp>
        <p:nvSpPr>
          <p:cNvPr id="11" name="Pildi kohatäide 2">
            <a:extLst>
              <a:ext uri="{FF2B5EF4-FFF2-40B4-BE49-F238E27FC236}">
                <a16:creationId xmlns:a16="http://schemas.microsoft.com/office/drawing/2014/main" id="{FA9EB188-0996-4A31-9FA4-D78D7C0FB3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24382800" cy="137160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pPr rtl="0"/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32292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_oranzh">
    <p:bg>
      <p:bgPr>
        <a:solidFill>
          <a:srgbClr val="FF8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03" y="610765"/>
            <a:ext cx="3403396" cy="155330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Text">
            <a:extLst>
              <a:ext uri="{FF2B5EF4-FFF2-40B4-BE49-F238E27FC236}">
                <a16:creationId xmlns:a16="http://schemas.microsoft.com/office/drawing/2014/main" id="{1F32DD7B-E4B3-9241-96D4-D5FAC87070D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85358" y="3471583"/>
            <a:ext cx="19613283" cy="2069682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Pealkiri</a:t>
            </a:r>
            <a:br>
              <a:rPr lang="et-EE" dirty="0"/>
            </a:br>
            <a:r>
              <a:rPr lang="et-EE" dirty="0"/>
              <a:t>kahes reas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059C45-37C7-9040-9030-25B989AE7A09}"/>
              </a:ext>
            </a:extLst>
          </p:cNvPr>
          <p:cNvSpPr txBox="1"/>
          <p:nvPr userDrawn="1"/>
        </p:nvSpPr>
        <p:spPr>
          <a:xfrm>
            <a:off x="2395537" y="6836056"/>
            <a:ext cx="19613283" cy="8074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64544" rIns="64544" bIns="64544" numCol="1" spcCol="38100" rtlCol="0" anchor="t">
            <a:no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Rectangle">
            <a:extLst>
              <a:ext uri="{FF2B5EF4-FFF2-40B4-BE49-F238E27FC236}">
                <a16:creationId xmlns:a16="http://schemas.microsoft.com/office/drawing/2014/main" id="{9108A11C-8E12-D541-925B-38E7527FDCB7}"/>
              </a:ext>
            </a:extLst>
          </p:cNvPr>
          <p:cNvSpPr/>
          <p:nvPr userDrawn="1"/>
        </p:nvSpPr>
        <p:spPr>
          <a:xfrm>
            <a:off x="2395537" y="5855231"/>
            <a:ext cx="1953747" cy="184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64545" tIns="64545" rIns="64545" bIns="64545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8" name="Body Level One…">
            <a:extLst>
              <a:ext uri="{FF2B5EF4-FFF2-40B4-BE49-F238E27FC236}">
                <a16:creationId xmlns:a16="http://schemas.microsoft.com/office/drawing/2014/main" id="{ED92BEB5-62E8-DD4C-BD42-770DE2E45D3B}"/>
              </a:ext>
            </a:extLst>
          </p:cNvPr>
          <p:cNvSpPr txBox="1">
            <a:spLocks noGrp="1"/>
          </p:cNvSpPr>
          <p:nvPr>
            <p:ph type="body" sz="half" idx="12" hasCustomPrompt="1"/>
          </p:nvPr>
        </p:nvSpPr>
        <p:spPr>
          <a:xfrm>
            <a:off x="2395537" y="10622542"/>
            <a:ext cx="19466347" cy="802493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buFontTx/>
              <a:buNone/>
              <a:defRPr sz="3600" b="1">
                <a:solidFill>
                  <a:schemeClr val="bg1"/>
                </a:solidFill>
              </a:defRPr>
            </a:lvl1pPr>
            <a:lvl2pPr algn="l">
              <a:buFontTx/>
              <a:buNone/>
              <a:defRPr sz="3600">
                <a:solidFill>
                  <a:schemeClr val="tx1"/>
                </a:solidFill>
              </a:defRPr>
            </a:lvl2pPr>
            <a:lvl3pPr>
              <a:buFontTx/>
              <a:buNone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t-EE" dirty="0"/>
              <a:t>Kuupäev</a:t>
            </a:r>
            <a:endParaRPr dirty="0"/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A1D3BAF8-33A9-4EB0-B47B-08C30F8995EA}"/>
              </a:ext>
            </a:extLst>
          </p:cNvPr>
          <p:cNvSpPr txBox="1">
            <a:spLocks noGrp="1"/>
          </p:cNvSpPr>
          <p:nvPr>
            <p:ph type="body" sz="half" idx="10" hasCustomPrompt="1"/>
          </p:nvPr>
        </p:nvSpPr>
        <p:spPr>
          <a:xfrm>
            <a:off x="2385358" y="7595549"/>
            <a:ext cx="19613283" cy="80745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buFontTx/>
              <a:buNone/>
              <a:defRPr sz="4400" b="1">
                <a:solidFill>
                  <a:schemeClr val="bg1"/>
                </a:solidFill>
              </a:defRPr>
            </a:lvl1pPr>
            <a:lvl2pPr algn="l">
              <a:buFontTx/>
              <a:buNone/>
              <a:defRPr sz="36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t-EE" dirty="0"/>
              <a:t>Eesnimi Perekonnanimi</a:t>
            </a:r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7094840F-9EA2-40E1-A87A-2B849D7D6312}"/>
              </a:ext>
            </a:extLst>
          </p:cNvPr>
          <p:cNvSpPr txBox="1">
            <a:spLocks noGrp="1"/>
          </p:cNvSpPr>
          <p:nvPr>
            <p:ph type="body" sz="half" idx="11" hasCustomPrompt="1"/>
          </p:nvPr>
        </p:nvSpPr>
        <p:spPr>
          <a:xfrm>
            <a:off x="2385358" y="8437760"/>
            <a:ext cx="19613283" cy="802494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buFontTx/>
              <a:buNone/>
              <a:defRPr sz="3600" b="0">
                <a:solidFill>
                  <a:schemeClr val="bg1"/>
                </a:solidFill>
              </a:defRPr>
            </a:lvl1pPr>
            <a:lvl2pPr algn="l">
              <a:buFontTx/>
              <a:buNone/>
              <a:defRPr sz="3600">
                <a:solidFill>
                  <a:schemeClr val="tx1"/>
                </a:solidFill>
              </a:defRPr>
            </a:lvl2pPr>
            <a:lvl3pPr>
              <a:buFontTx/>
              <a:buNone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 dirty="0"/>
              <a:t>Struktuuriüksus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611BB5-7293-4B03-A640-5970CD3D6FED}"/>
              </a:ext>
            </a:extLst>
          </p:cNvPr>
          <p:cNvSpPr txBox="1"/>
          <p:nvPr userDrawn="1"/>
        </p:nvSpPr>
        <p:spPr>
          <a:xfrm>
            <a:off x="2385358" y="9249509"/>
            <a:ext cx="7906124" cy="615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64545" rIns="64545" bIns="64545" numCol="1" spcCol="38100" rtlCol="0" anchor="t">
            <a:noAutofit/>
          </a:bodyPr>
          <a:lstStyle/>
          <a:p>
            <a:pPr algn="l"/>
            <a:r>
              <a:rPr lang="et-EE" b="0" dirty="0">
                <a:solidFill>
                  <a:schemeClr val="bg1"/>
                </a:solidFill>
                <a:latin typeface="+mn-lt"/>
              </a:rPr>
              <a:t>Tervise Arengu Instituut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66E901-91DF-4510-844F-97FFB0A04EE5}"/>
              </a:ext>
            </a:extLst>
          </p:cNvPr>
          <p:cNvSpPr/>
          <p:nvPr userDrawn="1"/>
        </p:nvSpPr>
        <p:spPr>
          <a:xfrm>
            <a:off x="0" y="12172950"/>
            <a:ext cx="2933700" cy="1543050"/>
          </a:xfrm>
          <a:prstGeom prst="rect">
            <a:avLst/>
          </a:prstGeom>
          <a:solidFill>
            <a:srgbClr val="FF82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545" tIns="64545" rIns="64545" bIns="64545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t-EE" sz="36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737013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alkirjaga tühi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Text">
            <a:extLst>
              <a:ext uri="{FF2B5EF4-FFF2-40B4-BE49-F238E27FC236}">
                <a16:creationId xmlns:a16="http://schemas.microsoft.com/office/drawing/2014/main" id="{12665902-9323-EB43-BE2C-A4CD2EFCF8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995" y="982381"/>
            <a:ext cx="20725202" cy="19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427FF729-F99E-4487-85F4-FCEFC6377B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77" y="12330597"/>
            <a:ext cx="2219635" cy="12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0985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F1F4AEA7-3C38-45ED-847B-375F9B3FA63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69549" y="12270324"/>
            <a:ext cx="2216894" cy="127623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8490098-576E-470E-A45C-C76898148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87600" y="3381375"/>
            <a:ext cx="19620000" cy="8909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dirty="0"/>
              <a:t>Klõpsake juhteksemplari tekstilaadide redigeerimiseks</a:t>
            </a:r>
          </a:p>
          <a:p>
            <a:pPr lvl="1"/>
            <a:r>
              <a:rPr lang="et-EE" dirty="0"/>
              <a:t>Teine tase</a:t>
            </a:r>
          </a:p>
          <a:p>
            <a:pPr lvl="2"/>
            <a:r>
              <a:rPr lang="et-EE" dirty="0"/>
              <a:t>Kolmas tase</a:t>
            </a:r>
          </a:p>
          <a:p>
            <a:pPr lvl="3"/>
            <a:r>
              <a:rPr lang="et-EE" dirty="0"/>
              <a:t>Neljas tase</a:t>
            </a:r>
          </a:p>
          <a:p>
            <a:pPr lvl="4"/>
            <a:r>
              <a:rPr lang="et-EE" dirty="0"/>
              <a:t>Viies tase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46C39593-43E6-47B9-BC20-5BD96C9BE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986589"/>
            <a:ext cx="21060000" cy="234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t-EE" dirty="0"/>
              <a:t>Klõpsake juhteksemplari pealkirja laadi redigeerimiseks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69" r:id="rId4"/>
    <p:sldLayoutId id="2147483667" r:id="rId5"/>
    <p:sldLayoutId id="2147483681" r:id="rId6"/>
    <p:sldLayoutId id="2147483680" r:id="rId7"/>
    <p:sldLayoutId id="2147483676" r:id="rId8"/>
    <p:sldLayoutId id="2147483660" r:id="rId9"/>
  </p:sldLayoutIdLst>
  <p:transition spd="med"/>
  <p:txStyles>
    <p:titleStyle>
      <a:lvl1pPr marL="0" marR="0" indent="0" algn="l" defTabSz="129091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FF82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129091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FF82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129091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FF82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129091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FF82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129091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FF82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457200" algn="l" defTabSz="129091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FF82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914400" algn="l" defTabSz="129091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FF82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371600" algn="l" defTabSz="129091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FF82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l" defTabSz="129091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FF82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571500" marR="0" indent="-571500" algn="l" defTabSz="1290917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8200"/>
        </a:buClr>
        <a:buSzPct val="100000"/>
        <a:buFont typeface="Symbol" panose="05050102010706020507" pitchFamily="18" charset="2"/>
        <a:buChar char="·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914400" marR="0" indent="-457200" algn="l" defTabSz="1290917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100000"/>
        <a:buFont typeface="Calibri" panose="020F0502020204030204" pitchFamily="34" charset="0"/>
        <a:buChar char="•"/>
        <a:tabLst/>
        <a:defRPr sz="3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320800" marR="0" indent="-406400" algn="l" defTabSz="1290917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100000"/>
        <a:buFont typeface="Calibri" panose="020F0502020204030204" pitchFamily="34" charset="0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1290917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1290917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129091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129091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129091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1290917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828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828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828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828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rkvanem.ee/" TargetMode="External"/><Relationship Id="rId2" Type="http://schemas.openxmlformats.org/officeDocument/2006/relationships/hyperlink" Target="http://www.tubakainfo.ee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terviseinfo.e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947C8-F966-49AC-9359-2D1C41D47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Montserrat" panose="00000500000000000000" pitchFamily="2" charset="-70"/>
              </a:rPr>
              <a:t>Tubaka</a:t>
            </a:r>
            <a:r>
              <a:rPr lang="en-US" dirty="0">
                <a:latin typeface="Montserrat" panose="00000500000000000000" pitchFamily="2" charset="-70"/>
              </a:rPr>
              <a:t>- ja </a:t>
            </a:r>
            <a:r>
              <a:rPr lang="en-US" dirty="0" err="1">
                <a:latin typeface="Montserrat" panose="00000500000000000000" pitchFamily="2" charset="-70"/>
              </a:rPr>
              <a:t>nikotiinitoodete</a:t>
            </a:r>
            <a:br>
              <a:rPr lang="en-US" dirty="0">
                <a:latin typeface="Montserrat" panose="00000500000000000000" pitchFamily="2" charset="-70"/>
              </a:rPr>
            </a:br>
            <a:r>
              <a:rPr lang="en-US" dirty="0" err="1">
                <a:latin typeface="Montserrat" panose="00000500000000000000" pitchFamily="2" charset="-70"/>
              </a:rPr>
              <a:t>testostlemise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uuring</a:t>
            </a:r>
            <a:r>
              <a:rPr lang="en-US" dirty="0">
                <a:latin typeface="Montserrat" panose="00000500000000000000" pitchFamily="2" charset="-70"/>
              </a:rPr>
              <a:t> 2022</a:t>
            </a:r>
            <a:endParaRPr lang="et-EE" dirty="0">
              <a:latin typeface="Montserrat" panose="00000500000000000000" pitchFamily="2" charset="-7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FC66A-49C9-4989-8D02-17365944BE40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r>
              <a:rPr lang="en-US" dirty="0">
                <a:latin typeface="Montserrat" panose="00000500000000000000" pitchFamily="2" charset="-70"/>
              </a:rPr>
              <a:t>Anneli Sammel</a:t>
            </a:r>
            <a:endParaRPr lang="et-EE" dirty="0">
              <a:latin typeface="Montserrat" panose="00000500000000000000" pitchFamily="2" charset="-7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5BE31-0929-42E4-8647-31A3306710DE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r>
              <a:rPr lang="en-US" sz="2800" dirty="0" err="1">
                <a:latin typeface="Montserrat" panose="00000500000000000000" pitchFamily="2" charset="-70"/>
              </a:rPr>
              <a:t>Tubaka</a:t>
            </a:r>
            <a:r>
              <a:rPr lang="en-US" sz="2800" dirty="0">
                <a:latin typeface="Montserrat" panose="00000500000000000000" pitchFamily="2" charset="-70"/>
              </a:rPr>
              <a:t> ja </a:t>
            </a:r>
            <a:r>
              <a:rPr lang="en-US" sz="2800" dirty="0" err="1">
                <a:latin typeface="Montserrat" panose="00000500000000000000" pitchFamily="2" charset="-70"/>
              </a:rPr>
              <a:t>alkoholi</a:t>
            </a:r>
            <a:r>
              <a:rPr lang="en-US" sz="2800" dirty="0">
                <a:latin typeface="Montserrat" panose="00000500000000000000" pitchFamily="2" charset="-70"/>
              </a:rPr>
              <a:t> </a:t>
            </a:r>
            <a:r>
              <a:rPr lang="en-US" sz="2800" dirty="0" err="1">
                <a:latin typeface="Montserrat" panose="00000500000000000000" pitchFamily="2" charset="-70"/>
              </a:rPr>
              <a:t>valdkonna</a:t>
            </a:r>
            <a:r>
              <a:rPr lang="en-US" sz="2800" dirty="0">
                <a:latin typeface="Montserrat" panose="00000500000000000000" pitchFamily="2" charset="-70"/>
              </a:rPr>
              <a:t> </a:t>
            </a:r>
            <a:r>
              <a:rPr lang="en-US" sz="2800" dirty="0" err="1">
                <a:latin typeface="Montserrat" panose="00000500000000000000" pitchFamily="2" charset="-70"/>
              </a:rPr>
              <a:t>juht</a:t>
            </a:r>
            <a:endParaRPr lang="et-EE" sz="2800" dirty="0">
              <a:latin typeface="Montserrat" panose="00000500000000000000" pitchFamily="2" charset="-7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C6B045-D057-482B-B2EF-D69B26882162}"/>
              </a:ext>
            </a:extLst>
          </p:cNvPr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r>
              <a:rPr lang="en-US" dirty="0">
                <a:latin typeface="Montserrat" panose="00000500000000000000" pitchFamily="2" charset="-70"/>
              </a:rPr>
              <a:t>14.02.2023</a:t>
            </a:r>
            <a:endParaRPr lang="et-EE" dirty="0">
              <a:latin typeface="Montserrat" panose="00000500000000000000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214442564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5EC3-CF67-4304-8A36-FB35EAC7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Montserrat" panose="00000500000000000000" pitchFamily="2" charset="-70"/>
              </a:rPr>
              <a:t>Uuringu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läbiviimine</a:t>
            </a:r>
            <a:endParaRPr lang="et-EE" dirty="0">
              <a:latin typeface="Montserrat" panose="00000500000000000000" pitchFamily="2" charset="-7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19D58-0B93-43D8-ACFE-B7C20227DBF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2022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aasta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lõpus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viis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TAI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koostöös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Norstat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Eesti AS-ga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esmakordselt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läbi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tubaka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- ja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nikotiinitoodete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testostlemise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pilootuuringu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Tallinna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piirkonnas</a:t>
            </a:r>
            <a:endParaRPr lang="en-US" sz="3200" dirty="0"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Pilootuuringu eesmärgiks oli saada ülevaade, kui sageli müüakse noortele tubaka- ja nikotiinitooteid ilma vanust tõendavat dokumenti küsimata</a:t>
            </a: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Tootekategooriad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t-EE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tavasigaret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id, </a:t>
            </a:r>
            <a:r>
              <a:rPr lang="et-EE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ühekordse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t-EE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e-sigaret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id ja</a:t>
            </a:r>
            <a:r>
              <a:rPr lang="et-EE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nikotiinipa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djad</a:t>
            </a:r>
            <a:endParaRPr lang="en-US" sz="3200" dirty="0"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sz="3200" dirty="0"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Kokku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sooritati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123 testostu erineva suurusega kauplustes, tanklates 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ja ka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spetsiaalsetes e-sigaretipoodides</a:t>
            </a: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Testostlejateks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olid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18-19-aastased noored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kellega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käis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kaasas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täisealine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vaatleja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Nii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noored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kui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vaatlejad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olid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eelnevalt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instrueeritud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ja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järgisisd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ettenähtud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protokolli</a:t>
            </a:r>
            <a:endParaRPr lang="en-US" sz="3200" dirty="0"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9427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5EC3-CF67-4304-8A36-FB35EAC7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Montserrat" panose="00000500000000000000" pitchFamily="2" charset="-70"/>
              </a:rPr>
              <a:t>Alaealise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võimalus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jaekaubandusest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sigarette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või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nikotiinitooteid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kätte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saada</a:t>
            </a:r>
            <a:r>
              <a:rPr lang="en-US" dirty="0">
                <a:latin typeface="Montserrat" panose="00000500000000000000" pitchFamily="2" charset="-70"/>
              </a:rPr>
              <a:t> on </a:t>
            </a:r>
            <a:r>
              <a:rPr lang="en-US" dirty="0" err="1">
                <a:latin typeface="Montserrat" panose="00000500000000000000" pitchFamily="2" charset="-70"/>
              </a:rPr>
              <a:t>umbes</a:t>
            </a:r>
            <a:r>
              <a:rPr lang="en-US" dirty="0">
                <a:latin typeface="Montserrat" panose="00000500000000000000" pitchFamily="2" charset="-70"/>
              </a:rPr>
              <a:t> 50:50 </a:t>
            </a:r>
            <a:endParaRPr lang="et-EE" dirty="0">
              <a:latin typeface="Montserrat" panose="00000500000000000000" pitchFamily="2" charset="-7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19D58-0B93-43D8-ACFE-B7C20227DBF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fi-FI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Iga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4.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teenindaja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kes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dokumenti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küsis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, oli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selle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puudumisel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siiski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valmis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tubaka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või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nikotiinitoodet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müüma</a:t>
            </a:r>
            <a:r>
              <a:rPr lang="fi-FI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C05A02-AD81-1867-6732-9BF066FD9EFA}"/>
              </a:ext>
            </a:extLst>
          </p:cNvPr>
          <p:cNvGrpSpPr/>
          <p:nvPr/>
        </p:nvGrpSpPr>
        <p:grpSpPr>
          <a:xfrm>
            <a:off x="6318855" y="6858000"/>
            <a:ext cx="11746290" cy="4480926"/>
            <a:chOff x="0" y="0"/>
            <a:chExt cx="4792376" cy="1416217"/>
          </a:xfrm>
        </p:grpSpPr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9864B472-76A3-8317-A059-55CCE230B2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87805224"/>
                </p:ext>
              </p:extLst>
            </p:nvPr>
          </p:nvGraphicFramePr>
          <p:xfrm>
            <a:off x="0" y="0"/>
            <a:ext cx="4792376" cy="14162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26937-D6A2-2B46-9647-985633B968C4}"/>
                </a:ext>
              </a:extLst>
            </p:cNvPr>
            <p:cNvSpPr/>
            <p:nvPr/>
          </p:nvSpPr>
          <p:spPr>
            <a:xfrm>
              <a:off x="163987" y="122022"/>
              <a:ext cx="2378079" cy="401390"/>
            </a:xfrm>
            <a:prstGeom prst="rect">
              <a:avLst/>
            </a:prstGeom>
            <a:noFill/>
            <a:ln w="76200" cap="flat" cmpd="sng" algn="ctr">
              <a:solidFill>
                <a:srgbClr val="FF8200"/>
              </a:solidFill>
              <a:prstDash val="sysDot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t-EE" sz="2800">
                <a:latin typeface="Montserrat" panose="00000500000000000000" pitchFamily="2" charset="-7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247732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5EC3-CF67-4304-8A36-FB35EAC7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Montserrat" panose="00000500000000000000" pitchFamily="2" charset="-70"/>
              </a:rPr>
              <a:t>Võrreldes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tavasigarettidega</a:t>
            </a:r>
            <a:r>
              <a:rPr lang="en-US" dirty="0">
                <a:latin typeface="Montserrat" panose="00000500000000000000" pitchFamily="2" charset="-70"/>
              </a:rPr>
              <a:t> on </a:t>
            </a:r>
            <a:r>
              <a:rPr lang="en-US" dirty="0" err="1">
                <a:latin typeface="Montserrat" panose="00000500000000000000" pitchFamily="2" charset="-70"/>
              </a:rPr>
              <a:t>uusi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nikotiinitooteid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lihtsam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kätte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saada</a:t>
            </a:r>
            <a:endParaRPr lang="et-EE" dirty="0">
              <a:latin typeface="Montserrat" panose="00000500000000000000" pitchFamily="2" charset="-7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19D58-0B93-43D8-ACFE-B7C20227DBF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Võrreldes tavasigarettidega, mida oldi valmis müüma 45% ostudest, oli noortel mõnevõrra lihtsam kätte saada nikotiinipatju ja ühekordseid e-sigarette, mille puhul oli teenindajate valmisolek müügiks pea 60%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35199B1-3351-C3F2-8FE1-044EB483B276}"/>
              </a:ext>
            </a:extLst>
          </p:cNvPr>
          <p:cNvGrpSpPr/>
          <p:nvPr/>
        </p:nvGrpSpPr>
        <p:grpSpPr>
          <a:xfrm>
            <a:off x="5381301" y="5587706"/>
            <a:ext cx="13621397" cy="6837219"/>
            <a:chOff x="0" y="0"/>
            <a:chExt cx="4792376" cy="2641240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32FF51C1-7EDD-377F-282A-89E3D6EAFE8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81904282"/>
                </p:ext>
              </p:extLst>
            </p:nvPr>
          </p:nvGraphicFramePr>
          <p:xfrm>
            <a:off x="0" y="0"/>
            <a:ext cx="4792376" cy="26412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775DD4-3C90-A6A9-C868-6AB8E703FCD3}"/>
                </a:ext>
              </a:extLst>
            </p:cNvPr>
            <p:cNvSpPr/>
            <p:nvPr/>
          </p:nvSpPr>
          <p:spPr>
            <a:xfrm>
              <a:off x="1436476" y="111324"/>
              <a:ext cx="1898940" cy="368935"/>
            </a:xfrm>
            <a:prstGeom prst="rect">
              <a:avLst/>
            </a:prstGeom>
            <a:noFill/>
            <a:ln w="76200" cap="flat" cmpd="sng" algn="ctr">
              <a:solidFill>
                <a:srgbClr val="FF8200"/>
              </a:solidFill>
              <a:prstDash val="sysDot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t-EE" sz="3200">
                <a:latin typeface="Montserrat" panose="00000500000000000000" pitchFamily="2" charset="-7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877AE4-090A-F031-8628-58F2439DEF85}"/>
                </a:ext>
              </a:extLst>
            </p:cNvPr>
            <p:cNvSpPr/>
            <p:nvPr/>
          </p:nvSpPr>
          <p:spPr>
            <a:xfrm>
              <a:off x="1436476" y="582864"/>
              <a:ext cx="1845322" cy="368935"/>
            </a:xfrm>
            <a:prstGeom prst="rect">
              <a:avLst/>
            </a:prstGeom>
            <a:noFill/>
            <a:ln w="76200" cap="flat" cmpd="sng" algn="ctr">
              <a:solidFill>
                <a:srgbClr val="FF8200"/>
              </a:solidFill>
              <a:prstDash val="sysDot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t-EE" sz="3200">
                <a:latin typeface="Montserrat" panose="00000500000000000000" pitchFamily="2" charset="-7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D1D2B80-E079-2CAA-3EFD-4060A3B5B1FB}"/>
                </a:ext>
              </a:extLst>
            </p:cNvPr>
            <p:cNvSpPr/>
            <p:nvPr/>
          </p:nvSpPr>
          <p:spPr>
            <a:xfrm>
              <a:off x="1436476" y="1055045"/>
              <a:ext cx="1423524" cy="368935"/>
            </a:xfrm>
            <a:prstGeom prst="rect">
              <a:avLst/>
            </a:prstGeom>
            <a:noFill/>
            <a:ln w="76200" cap="flat" cmpd="sng" algn="ctr">
              <a:solidFill>
                <a:srgbClr val="FF8200"/>
              </a:solidFill>
              <a:prstDash val="sysDot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t-EE" sz="3200">
                <a:latin typeface="Montserrat" panose="00000500000000000000" pitchFamily="2" charset="-7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23606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5EC3-CF67-4304-8A36-FB35EAC7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2381"/>
            <a:ext cx="22226954" cy="2791964"/>
          </a:xfrm>
        </p:spPr>
        <p:txBody>
          <a:bodyPr>
            <a:normAutofit/>
          </a:bodyPr>
          <a:lstStyle/>
          <a:p>
            <a:r>
              <a:rPr lang="en-US" sz="7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t-EE" sz="7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petsiaalsetes</a:t>
            </a:r>
            <a:r>
              <a:rPr lang="et-EE" sz="7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e-sigaretipoodides</a:t>
            </a:r>
            <a:r>
              <a:rPr lang="en-US" sz="7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kontrollitakse</a:t>
            </a:r>
            <a:r>
              <a:rPr lang="en-US" sz="7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vanus</a:t>
            </a:r>
            <a:r>
              <a:rPr lang="en-US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harvemini</a:t>
            </a:r>
            <a:r>
              <a:rPr lang="en-US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t-EE" dirty="0">
              <a:latin typeface="Montserrat" panose="00000500000000000000" pitchFamily="2" charset="-7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6988CEF-B075-B4AC-F17D-558CD8B86A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9475276"/>
              </p:ext>
            </p:extLst>
          </p:nvPr>
        </p:nvGraphicFramePr>
        <p:xfrm>
          <a:off x="3939942" y="4094416"/>
          <a:ext cx="14734309" cy="8188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546990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5EC3-CF67-4304-8A36-FB35EAC7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Montserrat" panose="00000500000000000000" pitchFamily="2" charset="-70"/>
              </a:rPr>
              <a:t>Nähtav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teavitus</a:t>
            </a:r>
            <a:r>
              <a:rPr lang="en-US" dirty="0">
                <a:latin typeface="Montserrat" panose="00000500000000000000" pitchFamily="2" charset="-70"/>
              </a:rPr>
              <a:t> on </a:t>
            </a:r>
            <a:r>
              <a:rPr lang="en-US" dirty="0" err="1">
                <a:latin typeface="Montserrat" panose="00000500000000000000" pitchFamily="2" charset="-70"/>
              </a:rPr>
              <a:t>sageli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puudu</a:t>
            </a:r>
            <a:endParaRPr lang="et-EE" dirty="0">
              <a:latin typeface="Montserrat" panose="00000500000000000000" pitchFamily="2" charset="-7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19D58-0B93-43D8-ACFE-B7C20227DBF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Teavitusi tubaka- ja nikotiinitoodete mittemüümise kohta alaealistele esines sagedamini tanklates ning harvemini suurtes kauplustes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6A1C03-1DAF-425D-05E7-9E0B04EC0C6E}"/>
              </a:ext>
            </a:extLst>
          </p:cNvPr>
          <p:cNvGrpSpPr/>
          <p:nvPr/>
        </p:nvGrpSpPr>
        <p:grpSpPr>
          <a:xfrm>
            <a:off x="5169790" y="6410937"/>
            <a:ext cx="13668971" cy="2045686"/>
            <a:chOff x="3150011" y="7829269"/>
            <a:chExt cx="13668971" cy="2045686"/>
          </a:xfrm>
        </p:grpSpPr>
        <p:pic>
          <p:nvPicPr>
            <p:cNvPr id="17" name="Picture 16" descr="Icon&#10;&#10;Description automatically generated">
              <a:extLst>
                <a:ext uri="{FF2B5EF4-FFF2-40B4-BE49-F238E27FC236}">
                  <a16:creationId xmlns:a16="http://schemas.microsoft.com/office/drawing/2014/main" id="{C12C72CB-977F-4391-2E17-45740D45F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011" y="8251838"/>
              <a:ext cx="1324383" cy="1438989"/>
            </a:xfrm>
            <a:prstGeom prst="rect">
              <a:avLst/>
            </a:prstGeom>
          </p:spPr>
        </p:pic>
        <p:pic>
          <p:nvPicPr>
            <p:cNvPr id="18" name="Picture 1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701BBD64-09C3-60E8-0CF6-83A6242BA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2596" y="7829269"/>
              <a:ext cx="1882760" cy="2045686"/>
            </a:xfrm>
            <a:prstGeom prst="rect">
              <a:avLst/>
            </a:prstGeom>
          </p:spPr>
        </p:pic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2C265D40-3989-57E3-4675-88D661303BB5}"/>
                </a:ext>
              </a:extLst>
            </p:cNvPr>
            <p:cNvSpPr txBox="1"/>
            <p:nvPr/>
          </p:nvSpPr>
          <p:spPr>
            <a:xfrm>
              <a:off x="4847666" y="8363423"/>
              <a:ext cx="1077538" cy="588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30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E7F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68%</a:t>
              </a:r>
              <a:endParaRPr kumimoji="0" lang="et-EE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907259A3-A4CA-4C3B-3F7A-7BA0DCF4A335}"/>
                </a:ext>
              </a:extLst>
            </p:cNvPr>
            <p:cNvSpPr txBox="1"/>
            <p:nvPr/>
          </p:nvSpPr>
          <p:spPr>
            <a:xfrm>
              <a:off x="4873986" y="9060063"/>
              <a:ext cx="1031051" cy="588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30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32%</a:t>
              </a:r>
              <a:endPara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88">
              <a:extLst>
                <a:ext uri="{FF2B5EF4-FFF2-40B4-BE49-F238E27FC236}">
                  <a16:creationId xmlns:a16="http://schemas.microsoft.com/office/drawing/2014/main" id="{C4B6358C-A4F7-0D51-3AC5-FFE3FB15FA86}"/>
                </a:ext>
              </a:extLst>
            </p:cNvPr>
            <p:cNvSpPr txBox="1"/>
            <p:nvPr/>
          </p:nvSpPr>
          <p:spPr>
            <a:xfrm>
              <a:off x="9342579" y="8368517"/>
              <a:ext cx="1067921" cy="588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30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E7F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30%</a:t>
              </a:r>
              <a:endPara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100">
              <a:extLst>
                <a:ext uri="{FF2B5EF4-FFF2-40B4-BE49-F238E27FC236}">
                  <a16:creationId xmlns:a16="http://schemas.microsoft.com/office/drawing/2014/main" id="{F4489462-4A4C-5AD3-74A9-2E61D4339CE2}"/>
                </a:ext>
              </a:extLst>
            </p:cNvPr>
            <p:cNvSpPr txBox="1"/>
            <p:nvPr/>
          </p:nvSpPr>
          <p:spPr>
            <a:xfrm>
              <a:off x="9340154" y="9046850"/>
              <a:ext cx="1079142" cy="588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30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70%</a:t>
              </a:r>
              <a:endParaRPr kumimoji="0" lang="et-EE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302E48BC-890C-BE64-7050-C38134E1E819}"/>
                </a:ext>
              </a:extLst>
            </p:cNvPr>
            <p:cNvSpPr/>
            <p:nvPr/>
          </p:nvSpPr>
          <p:spPr>
            <a:xfrm>
              <a:off x="11348259" y="8530674"/>
              <a:ext cx="284454" cy="309070"/>
            </a:xfrm>
            <a:prstGeom prst="roundRect">
              <a:avLst/>
            </a:prstGeom>
            <a:solidFill>
              <a:srgbClr val="FF8200"/>
            </a:solidFill>
            <a:ln w="12700" cap="flat" cmpd="sng" algn="ctr">
              <a:solidFill>
                <a:srgbClr val="FF82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-7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02238F6-5B32-88A9-2746-84331607FB6D}"/>
                </a:ext>
              </a:extLst>
            </p:cNvPr>
            <p:cNvSpPr/>
            <p:nvPr/>
          </p:nvSpPr>
          <p:spPr>
            <a:xfrm>
              <a:off x="11350301" y="9205929"/>
              <a:ext cx="284454" cy="309070"/>
            </a:xfrm>
            <a:prstGeom prst="roundRect">
              <a:avLst/>
            </a:prstGeom>
            <a:solidFill>
              <a:srgbClr val="7F7F7F"/>
            </a:solidFill>
            <a:ln w="12700" cap="flat" cmpd="sng" algn="ctr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-70"/>
              </a:endParaRPr>
            </a:p>
          </p:txBody>
        </p:sp>
        <p:sp>
          <p:nvSpPr>
            <p:cNvPr id="25" name="TextBox 113">
              <a:extLst>
                <a:ext uri="{FF2B5EF4-FFF2-40B4-BE49-F238E27FC236}">
                  <a16:creationId xmlns:a16="http://schemas.microsoft.com/office/drawing/2014/main" id="{35F228EB-D6F4-B5D5-6BC3-7E764AE1F76A}"/>
                </a:ext>
              </a:extLst>
            </p:cNvPr>
            <p:cNvSpPr txBox="1"/>
            <p:nvPr/>
          </p:nvSpPr>
          <p:spPr>
            <a:xfrm>
              <a:off x="11701767" y="8422611"/>
              <a:ext cx="5117215" cy="588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30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Teavitused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olid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olemas</a:t>
              </a:r>
              <a:endPara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114">
              <a:extLst>
                <a:ext uri="{FF2B5EF4-FFF2-40B4-BE49-F238E27FC236}">
                  <a16:creationId xmlns:a16="http://schemas.microsoft.com/office/drawing/2014/main" id="{05CDABE8-BC55-65A6-713D-AFF193ACB600}"/>
                </a:ext>
              </a:extLst>
            </p:cNvPr>
            <p:cNvSpPr txBox="1"/>
            <p:nvPr/>
          </p:nvSpPr>
          <p:spPr>
            <a:xfrm>
              <a:off x="11705603" y="9076451"/>
              <a:ext cx="4462652" cy="588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30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Teavitused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anose="00000500000000000000" pitchFamily="2" charset="-70"/>
                  <a:ea typeface="Calibri" panose="020F0502020204030204" pitchFamily="34" charset="0"/>
                  <a:cs typeface="Times New Roman" panose="02020603050405020304" pitchFamily="18" charset="0"/>
                </a:rPr>
                <a:t>puudusid</a:t>
              </a:r>
              <a:endParaRPr kumimoji="0" lang="et-EE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FFCB732-1337-4F3C-1FB7-5B86483CB301}"/>
              </a:ext>
            </a:extLst>
          </p:cNvPr>
          <p:cNvSpPr txBox="1"/>
          <p:nvPr/>
        </p:nvSpPr>
        <p:spPr>
          <a:xfrm>
            <a:off x="2717995" y="9808811"/>
            <a:ext cx="18664897" cy="19904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571500" marR="0" lvl="0" indent="-5715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3600" b="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Nooremaealised teenindajad küsisid tubakatooteid müües harvemini dokumenti kui kesk- ja  vanemaealised teenindajad.</a:t>
            </a:r>
            <a:endParaRPr lang="en-US" sz="3600" b="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n-US" sz="3600" b="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07660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5EC3-CF67-4304-8A36-FB35EAC7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995" y="583619"/>
            <a:ext cx="21060000" cy="2130084"/>
          </a:xfrm>
        </p:spPr>
        <p:txBody>
          <a:bodyPr>
            <a:normAutofit/>
          </a:bodyPr>
          <a:lstStyle/>
          <a:p>
            <a:r>
              <a:rPr lang="en-US" dirty="0" err="1">
                <a:latin typeface="Montserrat" panose="00000500000000000000" pitchFamily="2" charset="-70"/>
              </a:rPr>
              <a:t>Soovitused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olukorra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parandamiseks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noortele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kättesaadavuse</a:t>
            </a:r>
            <a:r>
              <a:rPr lang="en-US" dirty="0">
                <a:latin typeface="Montserrat" panose="00000500000000000000" pitchFamily="2" charset="-70"/>
              </a:rPr>
              <a:t> </a:t>
            </a:r>
            <a:r>
              <a:rPr lang="en-US" dirty="0" err="1">
                <a:latin typeface="Montserrat" panose="00000500000000000000" pitchFamily="2" charset="-70"/>
              </a:rPr>
              <a:t>piiramisel</a:t>
            </a:r>
            <a:endParaRPr lang="et-EE" dirty="0">
              <a:latin typeface="Montserrat" panose="00000500000000000000" pitchFamily="2" charset="-7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19D58-0B93-43D8-ACFE-B7C20227DBF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17995" y="3097162"/>
            <a:ext cx="19620000" cy="975012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Mitte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mingil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juhul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ei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tohi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leevendada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tubakaseadusest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tulenevaid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regulatsioone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e-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sigarettide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ja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teiste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uute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nikotiinitoodete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müümisel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sh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maitsestatud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tooted ja </a:t>
            </a:r>
            <a:r>
              <a:rPr lang="en-US" sz="3200" b="1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kaugmüük</a:t>
            </a:r>
            <a:r>
              <a:rPr lang="en-US" sz="3200" b="1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n-US" sz="3200" b="1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t-EE" sz="3200" b="1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Tõhustada järelevalvet ja selle korraldust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, täpsustades regulatsioone,  osapoolte rolle ja menetluskorda järelevalve teostamisel</a:t>
            </a: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Kehtestada tubaka-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ja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nikotiini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tooteid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müüvatele asutustele </a:t>
            </a:r>
            <a:r>
              <a:rPr lang="et-EE" sz="3200" b="1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kohustus müüjate koolitamiseks 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antud toodete tervisemõjudest, seadusandlusest ning arendada müüjate konfliktilahendamise oskuseid</a:t>
            </a: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Paigaldada müügikohtadesse </a:t>
            </a:r>
            <a:r>
              <a:rPr lang="et-EE" sz="3200" b="1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silmapaistvad teavitussildid 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tubaka- ja nikotiinitoodete seadusest tuleneva müügikeelu kohta</a:t>
            </a: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Korduvate rikkumiste puhul </a:t>
            </a:r>
            <a:r>
              <a:rPr lang="et-EE" sz="3200" b="1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rakendada vastavaid sanktsioone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, kui selgitused ja hoiatused pole olnud piisavad</a:t>
            </a: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t-EE" sz="3200" b="1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Seirata kohalikul tasandil regulaarselt olukorda</a:t>
            </a:r>
            <a:r>
              <a:rPr lang="et-EE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mobiliseerida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ja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kaasata</a:t>
            </a:r>
            <a:r>
              <a:rPr lang="en-US" sz="3200" dirty="0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kogukonda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, et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normaliseerida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rutiinset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vanusekontrolli</a:t>
            </a:r>
            <a:r>
              <a:rPr lang="en-US" sz="3200" dirty="0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Montserrat" panose="00000500000000000000" pitchFamily="2" charset="-70"/>
                <a:ea typeface="Calibri" panose="020F0502020204030204" pitchFamily="34" charset="0"/>
                <a:cs typeface="Times New Roman" panose="02020603050405020304" pitchFamily="18" charset="0"/>
              </a:rPr>
              <a:t>läbiviimist</a:t>
            </a:r>
            <a:endParaRPr lang="en-US" sz="3200" dirty="0"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n-US" sz="3200" dirty="0"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n-US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t-EE" sz="3200" dirty="0">
              <a:effectLst/>
              <a:latin typeface="Montserrat" panose="00000500000000000000" pitchFamily="2" charset="-7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01965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3EEC9-1AD3-2156-363B-717A07C6D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15ED4-5806-2C42-8166-26AD02BEEE3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8671" y="3322381"/>
            <a:ext cx="17462091" cy="8640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err="1"/>
              <a:t>Rohkem</a:t>
            </a:r>
            <a:r>
              <a:rPr lang="en-US" sz="4400" dirty="0"/>
              <a:t> </a:t>
            </a:r>
            <a:r>
              <a:rPr lang="en-US" sz="4400" dirty="0" err="1"/>
              <a:t>infot</a:t>
            </a:r>
            <a:r>
              <a:rPr lang="en-US" sz="4400" dirty="0"/>
              <a:t>: 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>
                <a:hlinkClick r:id="rId2"/>
              </a:rPr>
              <a:t>www.tubakainfo.ee</a:t>
            </a:r>
            <a:endParaRPr lang="en-US" sz="4400" dirty="0"/>
          </a:p>
          <a:p>
            <a:pPr algn="ctr"/>
            <a:r>
              <a:rPr lang="en-US" sz="4400" dirty="0">
                <a:hlinkClick r:id="rId3"/>
              </a:rPr>
              <a:t>www.tarkvanem.ee</a:t>
            </a:r>
            <a:r>
              <a:rPr lang="en-US" sz="4400" dirty="0"/>
              <a:t> </a:t>
            </a:r>
          </a:p>
          <a:p>
            <a:pPr algn="ctr"/>
            <a:r>
              <a:rPr lang="en-US" sz="4400" dirty="0">
                <a:hlinkClick r:id="rId4"/>
              </a:rPr>
              <a:t>www.terviseinfo.ee</a:t>
            </a:r>
            <a:r>
              <a:rPr lang="en-US" sz="4400" dirty="0"/>
              <a:t> </a:t>
            </a:r>
          </a:p>
          <a:p>
            <a:pPr algn="ctr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33280153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ustom Design">
  <a:themeElements>
    <a:clrScheme name="Oranž">
      <a:dk1>
        <a:srgbClr val="000000"/>
      </a:dk1>
      <a:lt1>
        <a:sysClr val="window" lastClr="FFFFFF"/>
      </a:lt1>
      <a:dk2>
        <a:srgbClr val="BFBFBF"/>
      </a:dk2>
      <a:lt2>
        <a:srgbClr val="000000"/>
      </a:lt2>
      <a:accent1>
        <a:srgbClr val="AB620D"/>
      </a:accent1>
      <a:accent2>
        <a:srgbClr val="BD582C"/>
      </a:accent2>
      <a:accent3>
        <a:srgbClr val="F47B20"/>
      </a:accent3>
      <a:accent4>
        <a:srgbClr val="9B8357"/>
      </a:accent4>
      <a:accent5>
        <a:srgbClr val="BFBFBF"/>
      </a:accent5>
      <a:accent6>
        <a:srgbClr val="94A088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1_Custom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64545" tIns="64545" rIns="64545" bIns="64545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64545" rIns="64545" bIns="64545" numCol="1" spcCol="38100" rtlCol="0" anchor="t">
        <a:noAutofit/>
      </a:bodyPr>
      <a:lstStyle>
        <a:defPPr algn="l">
          <a:defRPr b="0" dirty="0" err="1" smtClean="0">
            <a:latin typeface="+mn-l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13" id="{7B657C13-F526-45D5-A35D-B65D58907B22}" vid="{C786A5F4-35AD-413A-A63A-D28907558021}"/>
    </a:ext>
  </a:extLst>
</a:theme>
</file>

<file path=ppt/theme/theme2.xml><?xml version="1.0" encoding="utf-8"?>
<a:theme xmlns:a="http://schemas.openxmlformats.org/drawingml/2006/main" name="1_Custom Design">
  <a:themeElements>
    <a:clrScheme name="1_Custom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1_Custom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64545" tIns="64545" rIns="64545" bIns="64545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4545" tIns="64545" rIns="64545" bIns="64545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TAI_esitlus_tiitlislaididega (1)</Template>
  <TotalTime>4796</TotalTime>
  <Words>368</Words>
  <Application>Microsoft Office PowerPoint</Application>
  <PresentationFormat>Custom</PresentationFormat>
  <Paragraphs>53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Montserrat</vt:lpstr>
      <vt:lpstr>Symbol</vt:lpstr>
      <vt:lpstr>Trebuchet MS</vt:lpstr>
      <vt:lpstr>Custom Design</vt:lpstr>
      <vt:lpstr>Tubaka- ja nikotiinitoodete testostlemise uuring 2022</vt:lpstr>
      <vt:lpstr>Uuringu läbiviimine</vt:lpstr>
      <vt:lpstr>Alaealise võimalus jaekaubandusest sigarette või nikotiinitooteid kätte saada on umbes 50:50 </vt:lpstr>
      <vt:lpstr>Võrreldes tavasigarettidega on uusi nikotiinitooteid lihtsam kätte saada</vt:lpstr>
      <vt:lpstr>Spetsiaalsetes e-sigaretipoodides kontrollitakse vanust harvemini </vt:lpstr>
      <vt:lpstr>Nähtav teavitus on sageli puudu</vt:lpstr>
      <vt:lpstr>Soovitused olukorra parandamiseks noortele kättesaadavuse piiramisel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Tubaka- ja nikotiinitoodete testostlemise uuring 2022</dc:title>
  <dc:creator>Krista Tarlap</dc:creator>
  <cp:lastModifiedBy>Anneli Sammel</cp:lastModifiedBy>
  <cp:revision>8</cp:revision>
  <dcterms:created xsi:type="dcterms:W3CDTF">2023-02-10T08:40:20Z</dcterms:created>
  <dcterms:modified xsi:type="dcterms:W3CDTF">2023-02-13T16:41:34Z</dcterms:modified>
</cp:coreProperties>
</file>