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2"/>
  </p:notesMasterIdLst>
  <p:sldIdLst>
    <p:sldId id="256" r:id="rId6"/>
    <p:sldId id="294" r:id="rId7"/>
    <p:sldId id="261" r:id="rId8"/>
    <p:sldId id="279" r:id="rId9"/>
    <p:sldId id="283" r:id="rId10"/>
    <p:sldId id="293" r:id="rId11"/>
    <p:sldId id="284" r:id="rId12"/>
    <p:sldId id="285" r:id="rId13"/>
    <p:sldId id="287" r:id="rId14"/>
    <p:sldId id="288" r:id="rId15"/>
    <p:sldId id="290" r:id="rId16"/>
    <p:sldId id="289" r:id="rId17"/>
    <p:sldId id="291" r:id="rId18"/>
    <p:sldId id="292" r:id="rId19"/>
    <p:sldId id="286" r:id="rId20"/>
    <p:sldId id="280" r:id="rId21"/>
  </p:sldIdLst>
  <p:sldSz cx="12152313" cy="6832600"/>
  <p:notesSz cx="6858000" cy="9144000"/>
  <p:defaultText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38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EB5"/>
    <a:srgbClr val="007BD1"/>
    <a:srgbClr val="0064B9"/>
    <a:srgbClr val="4F81BD"/>
    <a:srgbClr val="003087"/>
    <a:srgbClr val="89B0DE"/>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4899" autoAdjust="0"/>
  </p:normalViewPr>
  <p:slideViewPr>
    <p:cSldViewPr>
      <p:cViewPr varScale="1">
        <p:scale>
          <a:sx n="50" d="100"/>
          <a:sy n="50" d="100"/>
        </p:scale>
        <p:origin x="1288" y="44"/>
      </p:cViewPr>
      <p:guideLst>
        <p:guide orient="horz" pos="2152"/>
        <p:guide pos="382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11DD8-E7A9-4B7F-924E-249F3EBED262}" type="datetimeFigureOut">
              <a:rPr lang="et-EE" smtClean="0"/>
              <a:t>06.01.2023</a:t>
            </a:fld>
            <a:endParaRPr lang="et-E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3484B2-7D45-46A9-AA10-C2234E88C9BE}" type="slidenum">
              <a:rPr lang="et-EE" smtClean="0"/>
              <a:t>‹#›</a:t>
            </a:fld>
            <a:endParaRPr lang="et-E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t-EE"/>
          </a:p>
        </p:txBody>
      </p:sp>
      <p:sp>
        <p:nvSpPr>
          <p:cNvPr id="4" name="Slide Number Placeholder 3"/>
          <p:cNvSpPr>
            <a:spLocks noGrp="1"/>
          </p:cNvSpPr>
          <p:nvPr>
            <p:ph type="sldNum" sz="quarter" idx="10"/>
          </p:nvPr>
        </p:nvSpPr>
        <p:spPr/>
        <p:txBody>
          <a:bodyPr/>
          <a:lstStyle/>
          <a:p>
            <a:fld id="{4F3484B2-7D45-46A9-AA10-C2234E88C9BE}" type="slidenum">
              <a:rPr lang="et-EE" smtClean="0"/>
              <a:t>1</a:t>
            </a:fld>
            <a:endParaRPr lang="et-E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Koroonapandeemia kujunes </a:t>
            </a:r>
            <a:r>
              <a:rPr lang="et-EE" dirty="0" err="1"/>
              <a:t>kaugtöö</a:t>
            </a:r>
            <a:r>
              <a:rPr lang="et-EE" dirty="0"/>
              <a:t> avastamise ja praktiseerimise suureks võimaluseks, mida kasutas Eestis 84% IT-sektori ning 75% finantssektori töötajatest.</a:t>
            </a:r>
          </a:p>
        </p:txBody>
      </p:sp>
      <p:sp>
        <p:nvSpPr>
          <p:cNvPr id="4" name="Slaidinumbri kohatäide 3"/>
          <p:cNvSpPr>
            <a:spLocks noGrp="1"/>
          </p:cNvSpPr>
          <p:nvPr>
            <p:ph type="sldNum" sz="quarter" idx="5"/>
          </p:nvPr>
        </p:nvSpPr>
        <p:spPr/>
        <p:txBody>
          <a:bodyPr/>
          <a:lstStyle/>
          <a:p>
            <a:fld id="{4F3484B2-7D45-46A9-AA10-C2234E88C9BE}" type="slidenum">
              <a:rPr lang="et-EE" smtClean="0"/>
              <a:t>2</a:t>
            </a:fld>
            <a:endParaRPr lang="et-EE"/>
          </a:p>
        </p:txBody>
      </p:sp>
    </p:spTree>
    <p:extLst>
      <p:ext uri="{BB962C8B-B14F-4D97-AF65-F5344CB8AC3E}">
        <p14:creationId xmlns:p14="http://schemas.microsoft.com/office/powerpoint/2010/main" val="680633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4F3484B2-7D45-46A9-AA10-C2234E88C9BE}" type="slidenum">
              <a:rPr lang="et-EE" smtClean="0"/>
              <a:t>4</a:t>
            </a:fld>
            <a:endParaRPr lang="et-EE"/>
          </a:p>
        </p:txBody>
      </p:sp>
    </p:spTree>
    <p:extLst>
      <p:ext uri="{BB962C8B-B14F-4D97-AF65-F5344CB8AC3E}">
        <p14:creationId xmlns:p14="http://schemas.microsoft.com/office/powerpoint/2010/main" val="486496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4F3484B2-7D45-46A9-AA10-C2234E88C9BE}" type="slidenum">
              <a:rPr lang="et-EE" smtClean="0"/>
              <a:t>5</a:t>
            </a:fld>
            <a:endParaRPr lang="et-EE"/>
          </a:p>
        </p:txBody>
      </p:sp>
    </p:spTree>
    <p:extLst>
      <p:ext uri="{BB962C8B-B14F-4D97-AF65-F5344CB8AC3E}">
        <p14:creationId xmlns:p14="http://schemas.microsoft.com/office/powerpoint/2010/main" val="3218397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Kaugtöö tegemise kokkulepe annab töötajale suurema vabaduse valida, kus ta tööd teeb, kuid ei välista töötaja allutatust tööandja juhtimisele ja kontrollile. Töötaja täidab ka </a:t>
            </a:r>
            <a:r>
              <a:rPr lang="et-EE" dirty="0" err="1"/>
              <a:t>kaugtööd</a:t>
            </a:r>
            <a:r>
              <a:rPr lang="et-EE" dirty="0"/>
              <a:t> tehes tööandja antud tööülesandeid ja on vajaduse korral tööandjale kättesaadav. </a:t>
            </a:r>
          </a:p>
          <a:p>
            <a:endParaRPr lang="et-EE" dirty="0"/>
          </a:p>
          <a:p>
            <a:r>
              <a:rPr lang="et-EE" dirty="0">
                <a:solidFill>
                  <a:schemeClr val="accent1"/>
                </a:solidFill>
                <a:latin typeface="Calibri" panose="020F0502020204030204" pitchFamily="34" charset="0"/>
                <a:cs typeface="Calibri" panose="020F0502020204030204" pitchFamily="34" charset="0"/>
              </a:rPr>
              <a:t>Kaugtööd tehakse poolte </a:t>
            </a:r>
            <a:r>
              <a:rPr lang="et-EE" b="1" dirty="0">
                <a:solidFill>
                  <a:schemeClr val="accent1"/>
                </a:solidFill>
                <a:latin typeface="Calibri" panose="020F0502020204030204" pitchFamily="34" charset="0"/>
                <a:cs typeface="Calibri" panose="020F0502020204030204" pitchFamily="34" charset="0"/>
              </a:rPr>
              <a:t>kokkuleppel</a:t>
            </a:r>
          </a:p>
          <a:p>
            <a:pPr marL="0" indent="0">
              <a:buNone/>
            </a:pPr>
            <a:r>
              <a:rPr lang="et-EE" sz="1200" i="1" dirty="0">
                <a:latin typeface="Calibri" panose="020F0502020204030204" pitchFamily="34" charset="0"/>
                <a:cs typeface="Calibri" panose="020F0502020204030204" pitchFamily="34" charset="0"/>
              </a:rPr>
              <a:t>Tööandja ei saa sundida töötajat </a:t>
            </a:r>
            <a:r>
              <a:rPr lang="et-EE" sz="1200" i="1" dirty="0" err="1">
                <a:latin typeface="Calibri" panose="020F0502020204030204" pitchFamily="34" charset="0"/>
                <a:cs typeface="Calibri" panose="020F0502020204030204" pitchFamily="34" charset="0"/>
              </a:rPr>
              <a:t>kaugtööd</a:t>
            </a:r>
            <a:r>
              <a:rPr lang="et-EE" sz="1200" i="1" dirty="0">
                <a:latin typeface="Calibri" panose="020F0502020204030204" pitchFamily="34" charset="0"/>
                <a:cs typeface="Calibri" panose="020F0502020204030204" pitchFamily="34" charset="0"/>
              </a:rPr>
              <a:t> tegema ja töötaja ei saa </a:t>
            </a:r>
            <a:r>
              <a:rPr lang="et-EE" sz="1200" i="1" dirty="0" err="1">
                <a:latin typeface="Calibri" panose="020F0502020204030204" pitchFamily="34" charset="0"/>
                <a:cs typeface="Calibri" panose="020F0502020204030204" pitchFamily="34" charset="0"/>
              </a:rPr>
              <a:t>kaugtööd</a:t>
            </a:r>
            <a:r>
              <a:rPr lang="et-EE" sz="1200" i="1" dirty="0">
                <a:latin typeface="Calibri" panose="020F0502020204030204" pitchFamily="34" charset="0"/>
                <a:cs typeface="Calibri" panose="020F0502020204030204" pitchFamily="34" charset="0"/>
              </a:rPr>
              <a:t> nõuda</a:t>
            </a:r>
          </a:p>
          <a:p>
            <a:endParaRPr lang="et-EE" dirty="0"/>
          </a:p>
        </p:txBody>
      </p:sp>
      <p:sp>
        <p:nvSpPr>
          <p:cNvPr id="4" name="Slaidinumbri kohatäide 3"/>
          <p:cNvSpPr>
            <a:spLocks noGrp="1"/>
          </p:cNvSpPr>
          <p:nvPr>
            <p:ph type="sldNum" sz="quarter" idx="5"/>
          </p:nvPr>
        </p:nvSpPr>
        <p:spPr/>
        <p:txBody>
          <a:bodyPr/>
          <a:lstStyle/>
          <a:p>
            <a:fld id="{4F3484B2-7D45-46A9-AA10-C2234E88C9BE}" type="slidenum">
              <a:rPr lang="et-EE" smtClean="0"/>
              <a:t>6</a:t>
            </a:fld>
            <a:endParaRPr lang="et-EE"/>
          </a:p>
        </p:txBody>
      </p:sp>
    </p:spTree>
    <p:extLst>
      <p:ext uri="{BB962C8B-B14F-4D97-AF65-F5344CB8AC3E}">
        <p14:creationId xmlns:p14="http://schemas.microsoft.com/office/powerpoint/2010/main" val="1597400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4F3484B2-7D45-46A9-AA10-C2234E88C9BE}" type="slidenum">
              <a:rPr lang="et-EE" smtClean="0"/>
              <a:t>9</a:t>
            </a:fld>
            <a:endParaRPr lang="et-EE"/>
          </a:p>
        </p:txBody>
      </p:sp>
    </p:spTree>
    <p:extLst>
      <p:ext uri="{BB962C8B-B14F-4D97-AF65-F5344CB8AC3E}">
        <p14:creationId xmlns:p14="http://schemas.microsoft.com/office/powerpoint/2010/main" val="169001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Tööandja saab oma tööohutusalaseid kohustusi siiski täita teatud piirini, st tehes enda poolt ära kõik mõistlikult võimaliku, eelkõige selgitades koostöös töötajaga välja töökeskkonnas esinevad võimalikud riskid ja juhendades töötajat, kuidas neid riske maandada. </a:t>
            </a:r>
          </a:p>
        </p:txBody>
      </p:sp>
      <p:sp>
        <p:nvSpPr>
          <p:cNvPr id="4" name="Slaidinumbri kohatäide 3"/>
          <p:cNvSpPr>
            <a:spLocks noGrp="1"/>
          </p:cNvSpPr>
          <p:nvPr>
            <p:ph type="sldNum" sz="quarter" idx="5"/>
          </p:nvPr>
        </p:nvSpPr>
        <p:spPr/>
        <p:txBody>
          <a:bodyPr/>
          <a:lstStyle/>
          <a:p>
            <a:fld id="{4F3484B2-7D45-46A9-AA10-C2234E88C9BE}" type="slidenum">
              <a:rPr lang="et-EE" smtClean="0"/>
              <a:t>10</a:t>
            </a:fld>
            <a:endParaRPr lang="et-EE"/>
          </a:p>
        </p:txBody>
      </p:sp>
    </p:spTree>
    <p:extLst>
      <p:ext uri="{BB962C8B-B14F-4D97-AF65-F5344CB8AC3E}">
        <p14:creationId xmlns:p14="http://schemas.microsoft.com/office/powerpoint/2010/main" val="2845954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4F3484B2-7D45-46A9-AA10-C2234E88C9BE}" type="slidenum">
              <a:rPr lang="et-EE" smtClean="0"/>
              <a:t>13</a:t>
            </a:fld>
            <a:endParaRPr lang="et-EE"/>
          </a:p>
        </p:txBody>
      </p:sp>
    </p:spTree>
    <p:extLst>
      <p:ext uri="{BB962C8B-B14F-4D97-AF65-F5344CB8AC3E}">
        <p14:creationId xmlns:p14="http://schemas.microsoft.com/office/powerpoint/2010/main" val="3891273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4F3484B2-7D45-46A9-AA10-C2234E88C9BE}" type="slidenum">
              <a:rPr lang="et-EE" smtClean="0"/>
              <a:t>14</a:t>
            </a:fld>
            <a:endParaRPr lang="et-EE"/>
          </a:p>
        </p:txBody>
      </p:sp>
    </p:spTree>
    <p:extLst>
      <p:ext uri="{BB962C8B-B14F-4D97-AF65-F5344CB8AC3E}">
        <p14:creationId xmlns:p14="http://schemas.microsoft.com/office/powerpoint/2010/main" val="35182285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itel 1">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dirty="0"/>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5" name="Pilt 4">
            <a:extLst>
              <a:ext uri="{FF2B5EF4-FFF2-40B4-BE49-F238E27FC236}">
                <a16:creationId xmlns:a16="http://schemas.microsoft.com/office/drawing/2014/main" id="{B28BD73D-9C53-4150-8D0B-1118E835BA6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itel 2">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dirty="0"/>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10" name="Pilt 9">
            <a:extLst>
              <a:ext uri="{FF2B5EF4-FFF2-40B4-BE49-F238E27FC236}">
                <a16:creationId xmlns:a16="http://schemas.microsoft.com/office/drawing/2014/main" id="{D5CE5D63-C474-4283-989A-E5109F9AF36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32689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itel 3">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dirty="0"/>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10" name="Pilt 9">
            <a:extLst>
              <a:ext uri="{FF2B5EF4-FFF2-40B4-BE49-F238E27FC236}">
                <a16:creationId xmlns:a16="http://schemas.microsoft.com/office/drawing/2014/main" id="{8D790BB4-2170-4B8B-8DB3-B8484BF5DBB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125365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itel 4">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defRPr>
            </a:lvl1pPr>
          </a:lstStyle>
          <a:p>
            <a:pPr lvl="0"/>
            <a:r>
              <a:rPr lang="et-EE" dirty="0"/>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10" name="Pilt 9">
            <a:extLst>
              <a:ext uri="{FF2B5EF4-FFF2-40B4-BE49-F238E27FC236}">
                <a16:creationId xmlns:a16="http://schemas.microsoft.com/office/drawing/2014/main" id="{3B305878-C1A1-437F-905E-00819863388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3138450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itel 5">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tx1">
                    <a:lumMod val="85000"/>
                    <a:lumOff val="15000"/>
                  </a:schemeClr>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tx1">
                    <a:lumMod val="85000"/>
                    <a:lumOff val="1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a:ln>
            <a:noFill/>
          </a:ln>
        </p:spPr>
      </p:pic>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tx1">
                    <a:lumMod val="85000"/>
                    <a:lumOff val="15000"/>
                  </a:schemeClr>
                </a:solidFill>
              </a:defRPr>
            </a:lvl1pPr>
          </a:lstStyle>
          <a:p>
            <a:pPr lvl="0"/>
            <a:r>
              <a:rPr lang="et-EE" dirty="0"/>
              <a:t>Koht, kuupäev (Tallinnas, 1.01.2019)</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val="0"/>
              </a:ext>
            </a:extLst>
          </a:blip>
          <a:srcRect t="-1241"/>
          <a:stretch/>
        </p:blipFill>
        <p:spPr>
          <a:xfrm>
            <a:off x="7880400" y="968028"/>
            <a:ext cx="4316436" cy="5904656"/>
          </a:xfrm>
          <a:prstGeom prst="rect">
            <a:avLst/>
          </a:prstGeom>
        </p:spPr>
      </p:pic>
      <p:pic>
        <p:nvPicPr>
          <p:cNvPr id="10" name="Pilt 9">
            <a:extLst>
              <a:ext uri="{FF2B5EF4-FFF2-40B4-BE49-F238E27FC236}">
                <a16:creationId xmlns:a16="http://schemas.microsoft.com/office/drawing/2014/main" id="{B64AD0AA-9ED7-4E6D-B193-B7F6A447BB4C}"/>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371167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äevakord 1">
    <p:bg>
      <p:bgPr>
        <a:solidFill>
          <a:srgbClr val="006EB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äevakord 2">
    <p:bg>
      <p:bgPr>
        <a:solidFill>
          <a:srgbClr val="00308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Tree>
    <p:extLst>
      <p:ext uri="{BB962C8B-B14F-4D97-AF65-F5344CB8AC3E}">
        <p14:creationId xmlns:p14="http://schemas.microsoft.com/office/powerpoint/2010/main" val="52468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äevakord 3">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Tree>
    <p:extLst>
      <p:ext uri="{BB962C8B-B14F-4D97-AF65-F5344CB8AC3E}">
        <p14:creationId xmlns:p14="http://schemas.microsoft.com/office/powerpoint/2010/main" val="1869781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äevakord 4">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29" name="Slide Number Placeholder 4"/>
          <p:cNvSpPr>
            <a:spLocks noGrp="1"/>
          </p:cNvSpPr>
          <p:nvPr>
            <p:ph type="sldNum" sz="quarter" idx="12"/>
          </p:nvPr>
        </p:nvSpPr>
        <p:spPr>
          <a:xfrm>
            <a:off x="11332740" y="6330075"/>
            <a:ext cx="603292" cy="363773"/>
          </a:xfrm>
        </p:spPr>
        <p:txBody>
          <a:bodyPr wrap="none">
            <a:noAutofit/>
          </a:bodyPr>
          <a:lstStyle>
            <a:lvl1pPr>
              <a:defRPr>
                <a:solidFill>
                  <a:schemeClr val="bg1"/>
                </a:solidFill>
              </a:defRPr>
            </a:lvl1pPr>
          </a:lstStyle>
          <a:p>
            <a:fld id="{225A551D-654A-4A19-8D78-C05E5488DAD8}" type="slidenum">
              <a:rPr lang="et-EE" smtClean="0"/>
              <a:pPr/>
              <a:t>‹#›</a:t>
            </a:fld>
            <a:endParaRPr lang="et-EE"/>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1" name="Content Placeholder 2"/>
          <p:cNvSpPr>
            <a:spLocks noGrp="1"/>
          </p:cNvSpPr>
          <p:nvPr>
            <p:ph idx="13"/>
          </p:nvPr>
        </p:nvSpPr>
        <p:spPr>
          <a:xfrm>
            <a:off x="2041683" y="3683500"/>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Tree>
    <p:extLst>
      <p:ext uri="{BB962C8B-B14F-4D97-AF65-F5344CB8AC3E}">
        <p14:creationId xmlns:p14="http://schemas.microsoft.com/office/powerpoint/2010/main" val="177735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äevakord 5">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616" y="273621"/>
            <a:ext cx="11328416" cy="1138767"/>
          </a:xfrm>
        </p:spPr>
        <p:txBody>
          <a:bodyPr>
            <a:noAutofit/>
          </a:bodyPr>
          <a:lstStyle>
            <a:lvl1pPr>
              <a:defRPr baseline="0">
                <a:solidFill>
                  <a:srgbClr val="0064B9"/>
                </a:solidFill>
              </a:defRPr>
            </a:lvl1pPr>
          </a:lstStyle>
          <a:p>
            <a:r>
              <a:rPr lang="et-EE" dirty="0"/>
              <a:t>Lühikese loeteluga võib kasutada ikoone</a:t>
            </a:r>
          </a:p>
        </p:txBody>
      </p:sp>
      <p:sp>
        <p:nvSpPr>
          <p:cNvPr id="5"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35" name="Content Placeholder 2"/>
          <p:cNvSpPr>
            <a:spLocks noGrp="1"/>
          </p:cNvSpPr>
          <p:nvPr>
            <p:ph idx="1"/>
          </p:nvPr>
        </p:nvSpPr>
        <p:spPr>
          <a:xfrm>
            <a:off x="2043708" y="2739802"/>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6" name="Content Placeholder 2"/>
          <p:cNvSpPr>
            <a:spLocks noGrp="1"/>
          </p:cNvSpPr>
          <p:nvPr>
            <p:ph idx="13"/>
          </p:nvPr>
        </p:nvSpPr>
        <p:spPr>
          <a:xfrm>
            <a:off x="2041683" y="3683500"/>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7" name="Content Placeholder 2"/>
          <p:cNvSpPr>
            <a:spLocks noGrp="1"/>
          </p:cNvSpPr>
          <p:nvPr>
            <p:ph idx="14"/>
          </p:nvPr>
        </p:nvSpPr>
        <p:spPr>
          <a:xfrm>
            <a:off x="2041683" y="4585028"/>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8" name="Content Placeholder 2"/>
          <p:cNvSpPr>
            <a:spLocks noGrp="1"/>
          </p:cNvSpPr>
          <p:nvPr>
            <p:ph idx="15"/>
          </p:nvPr>
        </p:nvSpPr>
        <p:spPr>
          <a:xfrm>
            <a:off x="2041684" y="1818701"/>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
        <p:nvSpPr>
          <p:cNvPr id="39" name="Content Placeholder 2"/>
          <p:cNvSpPr>
            <a:spLocks noGrp="1"/>
          </p:cNvSpPr>
          <p:nvPr>
            <p:ph idx="16"/>
          </p:nvPr>
        </p:nvSpPr>
        <p:spPr>
          <a:xfrm>
            <a:off x="2041682" y="5498681"/>
            <a:ext cx="9892323" cy="86994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p:txBody>
      </p:sp>
    </p:spTree>
    <p:extLst>
      <p:ext uri="{BB962C8B-B14F-4D97-AF65-F5344CB8AC3E}">
        <p14:creationId xmlns:p14="http://schemas.microsoft.com/office/powerpoint/2010/main" val="1244780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aheleht 1">
    <p:bg>
      <p:bgPr>
        <a:solidFill>
          <a:srgbClr val="006EB5"/>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Teema</a:t>
            </a:r>
          </a:p>
        </p:txBody>
      </p:sp>
      <p:sp>
        <p:nvSpPr>
          <p:cNvPr id="30" name="Subtitle 2"/>
          <p:cNvSpPr>
            <a:spLocks noGrp="1"/>
          </p:cNvSpPr>
          <p:nvPr>
            <p:ph type="subTitle" idx="1" hasCustomPrompt="1"/>
          </p:nvPr>
        </p:nvSpPr>
        <p:spPr>
          <a:xfrm>
            <a:off x="1440000" y="3704332"/>
            <a:ext cx="8308564" cy="1440160"/>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 ühe mõtte </a:t>
            </a:r>
          </a:p>
          <a:p>
            <a:r>
              <a:rPr lang="et-EE" dirty="0"/>
              <a:t>või idee rõhutamiseks!</a:t>
            </a:r>
          </a:p>
        </p:txBody>
      </p:sp>
      <p:pic>
        <p:nvPicPr>
          <p:cNvPr id="31" name="Picture 30"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40084"/>
            <a:ext cx="4749524" cy="6832600"/>
          </a:xfrm>
          <a:prstGeom prst="rect">
            <a:avLst/>
          </a:prstGeom>
        </p:spPr>
      </p:pic>
    </p:spTree>
    <p:extLst>
      <p:ext uri="{BB962C8B-B14F-4D97-AF65-F5344CB8AC3E}">
        <p14:creationId xmlns:p14="http://schemas.microsoft.com/office/powerpoint/2010/main" val="1803821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aheleht 2">
    <p:bg>
      <p:bgPr>
        <a:solidFill>
          <a:srgbClr val="003087"/>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Teema</a:t>
            </a:r>
          </a:p>
        </p:txBody>
      </p:sp>
      <p:sp>
        <p:nvSpPr>
          <p:cNvPr id="30" name="Subtitle 2"/>
          <p:cNvSpPr>
            <a:spLocks noGrp="1"/>
          </p:cNvSpPr>
          <p:nvPr>
            <p:ph type="subTitle" idx="1" hasCustomPrompt="1"/>
          </p:nvPr>
        </p:nvSpPr>
        <p:spPr>
          <a:xfrm>
            <a:off x="1440000" y="3704332"/>
            <a:ext cx="8308564" cy="1368152"/>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 ühe mõtte </a:t>
            </a:r>
          </a:p>
          <a:p>
            <a:r>
              <a:rPr lang="et-EE" dirty="0"/>
              <a:t>või idee rõhutamiseks!</a:t>
            </a:r>
          </a:p>
        </p:txBody>
      </p:sp>
      <p:pic>
        <p:nvPicPr>
          <p:cNvPr id="31" name="Picture 30"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40084"/>
            <a:ext cx="4749524" cy="6832600"/>
          </a:xfrm>
          <a:prstGeom prst="rect">
            <a:avLst/>
          </a:prstGeom>
        </p:spPr>
      </p:pic>
    </p:spTree>
    <p:extLst>
      <p:ext uri="{BB962C8B-B14F-4D97-AF65-F5344CB8AC3E}">
        <p14:creationId xmlns:p14="http://schemas.microsoft.com/office/powerpoint/2010/main" val="269748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aheleht 3">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Teema</a:t>
            </a:r>
          </a:p>
        </p:txBody>
      </p:sp>
      <p:pic>
        <p:nvPicPr>
          <p:cNvPr id="31" name="Picture 30"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40084"/>
            <a:ext cx="4749524" cy="6832600"/>
          </a:xfrm>
          <a:prstGeom prst="rect">
            <a:avLst/>
          </a:prstGeom>
        </p:spPr>
      </p:pic>
      <p:sp>
        <p:nvSpPr>
          <p:cNvPr id="5" name="Subtitle 2"/>
          <p:cNvSpPr>
            <a:spLocks noGrp="1"/>
          </p:cNvSpPr>
          <p:nvPr>
            <p:ph type="subTitle" idx="1" hasCustomPrompt="1"/>
          </p:nvPr>
        </p:nvSpPr>
        <p:spPr>
          <a:xfrm>
            <a:off x="1440000" y="3704332"/>
            <a:ext cx="8308564" cy="1368152"/>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 ühe mõtte </a:t>
            </a:r>
          </a:p>
          <a:p>
            <a:r>
              <a:rPr lang="et-EE" dirty="0"/>
              <a:t>või idee rõhutamiseks!</a:t>
            </a:r>
          </a:p>
        </p:txBody>
      </p:sp>
    </p:spTree>
    <p:extLst>
      <p:ext uri="{BB962C8B-B14F-4D97-AF65-F5344CB8AC3E}">
        <p14:creationId xmlns:p14="http://schemas.microsoft.com/office/powerpoint/2010/main" val="1475376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aheleht 4">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Teema</a:t>
            </a:r>
          </a:p>
        </p:txBody>
      </p:sp>
      <p:pic>
        <p:nvPicPr>
          <p:cNvPr id="31" name="Picture 30"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40084"/>
            <a:ext cx="4749524" cy="6832600"/>
          </a:xfrm>
          <a:prstGeom prst="rect">
            <a:avLst/>
          </a:prstGeom>
        </p:spPr>
      </p:pic>
      <p:sp>
        <p:nvSpPr>
          <p:cNvPr id="5" name="Subtitle 2"/>
          <p:cNvSpPr>
            <a:spLocks noGrp="1"/>
          </p:cNvSpPr>
          <p:nvPr>
            <p:ph type="subTitle" idx="1" hasCustomPrompt="1"/>
          </p:nvPr>
        </p:nvSpPr>
        <p:spPr>
          <a:xfrm>
            <a:off x="1440000" y="3704332"/>
            <a:ext cx="8308564" cy="1512168"/>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 ühe mõtte </a:t>
            </a:r>
          </a:p>
          <a:p>
            <a:r>
              <a:rPr lang="et-EE" dirty="0"/>
              <a:t>või idee rõhutamiseks!</a:t>
            </a:r>
          </a:p>
        </p:txBody>
      </p:sp>
    </p:spTree>
    <p:extLst>
      <p:ext uri="{BB962C8B-B14F-4D97-AF65-F5344CB8AC3E}">
        <p14:creationId xmlns:p14="http://schemas.microsoft.com/office/powerpoint/2010/main" val="290035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aheleht 5">
    <p:bg>
      <p:bgPr>
        <a:solidFill>
          <a:schemeClr val="bg1"/>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tx1">
                    <a:lumMod val="65000"/>
                    <a:lumOff val="35000"/>
                  </a:schemeClr>
                </a:solidFill>
                <a:latin typeface="Arial Narrow" pitchFamily="34" charset="0"/>
              </a:defRPr>
            </a:lvl1pPr>
          </a:lstStyle>
          <a:p>
            <a:r>
              <a:rPr lang="et-EE" dirty="0"/>
              <a:t>Teema</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val="0"/>
              </a:ext>
            </a:extLst>
          </a:blip>
          <a:srcRect t="-1059" b="-114"/>
          <a:stretch/>
        </p:blipFill>
        <p:spPr>
          <a:xfrm>
            <a:off x="7880400" y="-40084"/>
            <a:ext cx="4316436" cy="6912768"/>
          </a:xfrm>
          <a:prstGeom prst="rect">
            <a:avLst/>
          </a:prstGeom>
        </p:spPr>
      </p:pic>
      <p:sp>
        <p:nvSpPr>
          <p:cNvPr id="6" name="Subtitle 2"/>
          <p:cNvSpPr>
            <a:spLocks noGrp="1"/>
          </p:cNvSpPr>
          <p:nvPr>
            <p:ph type="subTitle" idx="1" hasCustomPrompt="1"/>
          </p:nvPr>
        </p:nvSpPr>
        <p:spPr>
          <a:xfrm>
            <a:off x="1440000" y="3704332"/>
            <a:ext cx="8308564" cy="1440160"/>
          </a:xfrm>
        </p:spPr>
        <p:txBody>
          <a:bodyPr wrap="none">
            <a:noAutofit/>
          </a:bodyPr>
          <a:lstStyle>
            <a:lvl1pPr marL="0" indent="0" algn="l">
              <a:buNone/>
              <a:defRPr sz="3600" baseline="0">
                <a:solidFill>
                  <a:schemeClr val="tx1">
                    <a:lumMod val="50000"/>
                    <a:lumOff val="50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 ühe mõtte </a:t>
            </a:r>
          </a:p>
          <a:p>
            <a:r>
              <a:rPr lang="et-EE" dirty="0"/>
              <a:t>või idee rõhutamiseks! </a:t>
            </a:r>
          </a:p>
        </p:txBody>
      </p:sp>
    </p:spTree>
    <p:extLst>
      <p:ext uri="{BB962C8B-B14F-4D97-AF65-F5344CB8AC3E}">
        <p14:creationId xmlns:p14="http://schemas.microsoft.com/office/powerpoint/2010/main" val="644924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aheleht 6">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0"/>
            <a:ext cx="12152313" cy="6832600"/>
          </a:xfrm>
          <a:prstGeom prst="rect">
            <a:avLst/>
          </a:prstGeom>
          <a:solidFill>
            <a:srgbClr val="003087">
              <a:alpha val="63000"/>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9" name="Title 1"/>
          <p:cNvSpPr>
            <a:spLocks noGrp="1"/>
          </p:cNvSpPr>
          <p:nvPr>
            <p:ph type="ctrTitle" hasCustomPrompt="1"/>
          </p:nvPr>
        </p:nvSpPr>
        <p:spPr>
          <a:xfrm>
            <a:off x="1440000" y="2624212"/>
            <a:ext cx="9532700" cy="1368152"/>
          </a:xfrm>
        </p:spPr>
        <p:txBody>
          <a:bodyPr wrap="none">
            <a:noAutofit/>
          </a:bodyPr>
          <a:lstStyle>
            <a:lvl1pPr algn="l">
              <a:defRPr sz="4800" baseline="0">
                <a:solidFill>
                  <a:schemeClr val="bg1"/>
                </a:solidFill>
                <a:latin typeface="Arial Narrow" pitchFamily="34" charset="0"/>
              </a:defRPr>
            </a:lvl1pPr>
          </a:lstStyle>
          <a:p>
            <a:r>
              <a:rPr lang="et-EE" dirty="0"/>
              <a:t>Vaheslaidide taustaks võib kasutada </a:t>
            </a:r>
            <a:br>
              <a:rPr lang="et-EE" dirty="0"/>
            </a:br>
            <a:r>
              <a:rPr lang="et-EE" dirty="0"/>
              <a:t>temaatilisi koloreeritud fotosid</a:t>
            </a:r>
          </a:p>
        </p:txBody>
      </p:sp>
    </p:spTree>
    <p:extLst>
      <p:ext uri="{BB962C8B-B14F-4D97-AF65-F5344CB8AC3E}">
        <p14:creationId xmlns:p14="http://schemas.microsoft.com/office/powerpoint/2010/main" val="4126994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Vaheslaid 7">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 y="0"/>
            <a:ext cx="12152313" cy="6724316"/>
          </a:xfrm>
        </p:spPr>
        <p:txBody>
          <a:bodyPr/>
          <a:lstStyle>
            <a:lvl1pPr marL="0" indent="0">
              <a:buNone/>
              <a:defRPr sz="4300"/>
            </a:lvl1pPr>
            <a:lvl2pPr marL="607482" indent="0">
              <a:buNone/>
              <a:defRPr sz="3700"/>
            </a:lvl2pPr>
            <a:lvl3pPr marL="1214963" indent="0">
              <a:buNone/>
              <a:defRPr sz="3200"/>
            </a:lvl3pPr>
            <a:lvl4pPr marL="1822445" indent="0">
              <a:buNone/>
              <a:defRPr sz="2700"/>
            </a:lvl4pPr>
            <a:lvl5pPr marL="2429927" indent="0">
              <a:buNone/>
              <a:defRPr sz="2700"/>
            </a:lvl5pPr>
            <a:lvl6pPr marL="3037408" indent="0">
              <a:buNone/>
              <a:defRPr sz="2700"/>
            </a:lvl6pPr>
            <a:lvl7pPr marL="3644890" indent="0">
              <a:buNone/>
              <a:defRPr sz="2700"/>
            </a:lvl7pPr>
            <a:lvl8pPr marL="4252371" indent="0">
              <a:buNone/>
              <a:defRPr sz="2700"/>
            </a:lvl8pPr>
            <a:lvl9pPr marL="4859853" indent="0">
              <a:buNone/>
              <a:defRPr sz="2700"/>
            </a:lvl9pPr>
          </a:lstStyle>
          <a:p>
            <a:r>
              <a:rPr lang="et-EE"/>
              <a:t>Pildi lisamiseks klõpsake ikooni</a:t>
            </a:r>
            <a:endParaRPr lang="et-EE" dirty="0"/>
          </a:p>
        </p:txBody>
      </p:sp>
      <p:sp>
        <p:nvSpPr>
          <p:cNvPr id="2" name="Title 1"/>
          <p:cNvSpPr>
            <a:spLocks noGrp="1"/>
          </p:cNvSpPr>
          <p:nvPr>
            <p:ph type="title" hasCustomPrompt="1"/>
          </p:nvPr>
        </p:nvSpPr>
        <p:spPr>
          <a:xfrm>
            <a:off x="1449064" y="1760116"/>
            <a:ext cx="9235604" cy="1572752"/>
          </a:xfrm>
        </p:spPr>
        <p:txBody>
          <a:bodyPr anchor="b">
            <a:noAutofit/>
          </a:bodyPr>
          <a:lstStyle>
            <a:lvl1pPr algn="l">
              <a:defRPr sz="4800" b="0">
                <a:solidFill>
                  <a:srgbClr val="006EB5"/>
                </a:solidFill>
              </a:defRPr>
            </a:lvl1pPr>
          </a:lstStyle>
          <a:p>
            <a:r>
              <a:rPr lang="et-EE" dirty="0"/>
              <a:t>Vaheslaidide taustaks võib kasutada temaatilisi koloreeritud fotosid</a:t>
            </a:r>
          </a:p>
        </p:txBody>
      </p:sp>
      <p:sp>
        <p:nvSpPr>
          <p:cNvPr id="4" name="Text Placeholder 3"/>
          <p:cNvSpPr>
            <a:spLocks noGrp="1"/>
          </p:cNvSpPr>
          <p:nvPr>
            <p:ph type="body" sz="half" idx="2" hasCustomPrompt="1"/>
          </p:nvPr>
        </p:nvSpPr>
        <p:spPr>
          <a:xfrm>
            <a:off x="1449064" y="3332867"/>
            <a:ext cx="9235604" cy="801882"/>
          </a:xfrm>
        </p:spPr>
        <p:txBody>
          <a:bodyPr>
            <a:normAutofit/>
          </a:bodyPr>
          <a:lstStyle>
            <a:lvl1pPr marL="0" indent="0">
              <a:buNone/>
              <a:defRPr sz="2400"/>
            </a:lvl1pPr>
            <a:lvl2pPr marL="607482" indent="0">
              <a:buNone/>
              <a:defRPr sz="1600"/>
            </a:lvl2pPr>
            <a:lvl3pPr marL="1214963" indent="0">
              <a:buNone/>
              <a:defRPr sz="1300"/>
            </a:lvl3pPr>
            <a:lvl4pPr marL="1822445" indent="0">
              <a:buNone/>
              <a:defRPr sz="1200"/>
            </a:lvl4pPr>
            <a:lvl5pPr marL="2429927" indent="0">
              <a:buNone/>
              <a:defRPr sz="1200"/>
            </a:lvl5pPr>
            <a:lvl6pPr marL="3037408" indent="0">
              <a:buNone/>
              <a:defRPr sz="1200"/>
            </a:lvl6pPr>
            <a:lvl7pPr marL="3644890" indent="0">
              <a:buNone/>
              <a:defRPr sz="1200"/>
            </a:lvl7pPr>
            <a:lvl8pPr marL="4252371" indent="0">
              <a:buNone/>
              <a:defRPr sz="1200"/>
            </a:lvl8pPr>
            <a:lvl9pPr marL="4859853" indent="0">
              <a:buNone/>
              <a:defRPr sz="1200"/>
            </a:lvl9pPr>
          </a:lstStyle>
          <a:p>
            <a:r>
              <a:rPr lang="et-EE" dirty="0"/>
              <a:t>Vaheslaide võib kasutada ka ühe mõtte või idee rõhutamiseks!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u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dirty="0" err="1"/>
              <a:t>Esitlusslaidide</a:t>
            </a:r>
            <a:r>
              <a:rPr lang="en-US" dirty="0"/>
              <a:t> </a:t>
            </a:r>
            <a:r>
              <a:rPr lang="en-US" dirty="0" err="1"/>
              <a:t>kujundamine</a:t>
            </a:r>
            <a:endParaRPr lang="et-EE" dirty="0"/>
          </a:p>
        </p:txBody>
      </p:sp>
      <p:sp>
        <p:nvSpPr>
          <p:cNvPr id="5"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6" name="Content Placeholder 2"/>
          <p:cNvSpPr>
            <a:spLocks noGrp="1"/>
          </p:cNvSpPr>
          <p:nvPr>
            <p:ph sz="half" idx="1" hasCustomPrompt="1"/>
          </p:nvPr>
        </p:nvSpPr>
        <p:spPr>
          <a:xfrm>
            <a:off x="607614" y="1594275"/>
            <a:ext cx="10937083" cy="4735800"/>
          </a:xfrm>
        </p:spPr>
        <p:txBody>
          <a:bodyPr/>
          <a:lstStyle>
            <a:lvl1pPr>
              <a:buClr>
                <a:srgbClr val="0064B9"/>
              </a:buClr>
              <a:defRPr sz="3700"/>
            </a:lvl1pPr>
            <a:lvl2pPr>
              <a:buClr>
                <a:srgbClr val="0064B9"/>
              </a:buClr>
              <a:defRPr sz="3200" baseline="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u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607615" y="1594275"/>
            <a:ext cx="5367272"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9"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11" name="Content Placeholder 2"/>
          <p:cNvSpPr>
            <a:spLocks noGrp="1"/>
          </p:cNvSpPr>
          <p:nvPr>
            <p:ph sz="half" idx="13" hasCustomPrompt="1"/>
          </p:nvPr>
        </p:nvSpPr>
        <p:spPr>
          <a:xfrm>
            <a:off x="6189485" y="1605263"/>
            <a:ext cx="5367272"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4" name="TextBox 3">
            <a:extLst>
              <a:ext uri="{FF2B5EF4-FFF2-40B4-BE49-F238E27FC236}">
                <a16:creationId xmlns:a16="http://schemas.microsoft.com/office/drawing/2014/main" id="{132B2BE6-ADBD-BEE0-CD45-DE157BA2433C}"/>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suslaid kolme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dirty="0" err="1"/>
              <a:t>Pealkirjad</a:t>
            </a:r>
            <a:r>
              <a:rPr lang="en-US" dirty="0"/>
              <a:t> on 48pt</a:t>
            </a:r>
            <a:endParaRPr lang="et-EE" dirty="0"/>
          </a:p>
        </p:txBody>
      </p:sp>
      <p:sp>
        <p:nvSpPr>
          <p:cNvPr id="9" name="Slide Number Placeholder 4"/>
          <p:cNvSpPr>
            <a:spLocks noGrp="1"/>
          </p:cNvSpPr>
          <p:nvPr>
            <p:ph type="sldNum" sz="quarter" idx="12"/>
          </p:nvPr>
        </p:nvSpPr>
        <p:spPr>
          <a:xfrm>
            <a:off x="11332740" y="6330075"/>
            <a:ext cx="603292" cy="363773"/>
          </a:xfrm>
        </p:spPr>
        <p:txBody>
          <a:bodyPr/>
          <a:lstStyle/>
          <a:p>
            <a:fld id="{225A551D-654A-4A19-8D78-C05E5488DAD8}" type="slidenum">
              <a:rPr lang="et-EE" smtClean="0"/>
              <a:pPr/>
              <a:t>‹#›</a:t>
            </a:fld>
            <a:endParaRPr lang="et-EE"/>
          </a:p>
        </p:txBody>
      </p:sp>
      <p:sp>
        <p:nvSpPr>
          <p:cNvPr id="13" name="Content Placeholder 2"/>
          <p:cNvSpPr>
            <a:spLocks noGrp="1"/>
          </p:cNvSpPr>
          <p:nvPr>
            <p:ph sz="half" idx="15" hasCustomPrompt="1"/>
          </p:nvPr>
        </p:nvSpPr>
        <p:spPr>
          <a:xfrm>
            <a:off x="4322912" y="1581745"/>
            <a:ext cx="3524325"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8020373" y="1594275"/>
            <a:ext cx="3524325"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607616" y="1591541"/>
            <a:ext cx="3524325" cy="4738534"/>
          </a:xfrm>
        </p:spPr>
        <p:txBody>
          <a:bodyPr wrap="none">
            <a:noAutofit/>
          </a:bodyPr>
          <a:lstStyle>
            <a:lvl1pPr>
              <a:buClr>
                <a:srgbClr val="0064B9"/>
              </a:buClr>
              <a:defRPr sz="3700"/>
            </a:lvl1pPr>
            <a:lvl2pPr>
              <a:buClr>
                <a:srgbClr val="0064B9"/>
              </a:buClr>
              <a:defRPr sz="3200"/>
            </a:lvl2pPr>
            <a:lvl3pPr>
              <a:buClr>
                <a:srgbClr val="0064B9"/>
              </a:buClr>
              <a:defRPr sz="2700"/>
            </a:lvl3pPr>
            <a:lvl4pPr>
              <a:buClr>
                <a:srgbClr val="0064B9"/>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3" name="TextBox 2">
            <a:extLst>
              <a:ext uri="{FF2B5EF4-FFF2-40B4-BE49-F238E27FC236}">
                <a16:creationId xmlns:a16="http://schemas.microsoft.com/office/drawing/2014/main" id="{34402E30-BC4F-96CD-580A-4B6117E7E00D}"/>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extLst>
      <p:ext uri="{BB962C8B-B14F-4D97-AF65-F5344CB8AC3E}">
        <p14:creationId xmlns:p14="http://schemas.microsoft.com/office/powerpoint/2010/main" val="32583774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to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1" y="1412388"/>
            <a:ext cx="12152313" cy="542021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9" name="Slide Number Placeholder 8"/>
          <p:cNvSpPr>
            <a:spLocks noGrp="1"/>
          </p:cNvSpPr>
          <p:nvPr>
            <p:ph type="sldNum" sz="quarter" idx="12"/>
          </p:nvPr>
        </p:nvSpPr>
        <p:spPr/>
        <p:txBody>
          <a:bodyPr/>
          <a:lstStyle/>
          <a:p>
            <a:fld id="{225A551D-654A-4A19-8D78-C05E5488DAD8}" type="slidenum">
              <a:rPr lang="et-EE" smtClean="0"/>
              <a:pPr/>
              <a:t>‹#›</a:t>
            </a:fld>
            <a:endParaRPr lang="et-EE"/>
          </a:p>
        </p:txBody>
      </p:sp>
      <p:sp>
        <p:nvSpPr>
          <p:cNvPr id="3" name="TextBox 2">
            <a:extLst>
              <a:ext uri="{FF2B5EF4-FFF2-40B4-BE49-F238E27FC236}">
                <a16:creationId xmlns:a16="http://schemas.microsoft.com/office/drawing/2014/main" id="{0CFCAE8E-E078-8629-1204-22E19D91423F}"/>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Foto 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607616" y="1529428"/>
            <a:ext cx="5369382" cy="637393"/>
          </a:xfrm>
        </p:spPr>
        <p:txBody>
          <a:bodyPr anchor="b">
            <a:noAutofit/>
          </a:bodyPr>
          <a:lstStyle>
            <a:lvl1pPr marL="0" indent="0">
              <a:buNone/>
              <a:defRPr sz="3600" b="1" i="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2166818"/>
            <a:ext cx="6012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5" name="Text Placeholder 4"/>
          <p:cNvSpPr>
            <a:spLocks noGrp="1"/>
          </p:cNvSpPr>
          <p:nvPr>
            <p:ph type="body" sz="quarter" idx="3" hasCustomPrompt="1"/>
          </p:nvPr>
        </p:nvSpPr>
        <p:spPr>
          <a:xfrm>
            <a:off x="6173209" y="1529428"/>
            <a:ext cx="5371490" cy="637393"/>
          </a:xfrm>
        </p:spPr>
        <p:txBody>
          <a:bodyPr anchor="b"/>
          <a:lstStyle>
            <a:lvl1pPr marL="0" indent="0">
              <a:buNone/>
              <a:defRPr sz="3200" b="1"/>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6173208" y="2191847"/>
            <a:ext cx="5976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9" name="Slide Number Placeholder 8"/>
          <p:cNvSpPr>
            <a:spLocks noGrp="1"/>
          </p:cNvSpPr>
          <p:nvPr>
            <p:ph type="sldNum" sz="quarter" idx="12"/>
          </p:nvPr>
        </p:nvSpPr>
        <p:spPr/>
        <p:txBody>
          <a:bodyPr/>
          <a:lstStyle/>
          <a:p>
            <a:fld id="{225A551D-654A-4A19-8D78-C05E5488DAD8}" type="slidenum">
              <a:rPr lang="et-EE" smtClean="0"/>
              <a:pPr/>
              <a:t>‹#›</a:t>
            </a:fld>
            <a:endParaRPr lang="et-EE"/>
          </a:p>
        </p:txBody>
      </p:sp>
      <p:sp>
        <p:nvSpPr>
          <p:cNvPr id="7" name="TextBox 6">
            <a:extLst>
              <a:ext uri="{FF2B5EF4-FFF2-40B4-BE49-F238E27FC236}">
                <a16:creationId xmlns:a16="http://schemas.microsoft.com/office/drawing/2014/main" id="{D082CEE2-073D-5E3E-BFD5-49BEF69B520F}"/>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extLst>
      <p:ext uri="{BB962C8B-B14F-4D97-AF65-F5344CB8AC3E}">
        <p14:creationId xmlns:p14="http://schemas.microsoft.com/office/powerpoint/2010/main" val="3136420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to slaid 3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6EB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531540"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6" name="Content Placeholder 5"/>
          <p:cNvSpPr>
            <a:spLocks noGrp="1"/>
          </p:cNvSpPr>
          <p:nvPr>
            <p:ph sz="quarter" idx="4" hasCustomPrompt="1"/>
          </p:nvPr>
        </p:nvSpPr>
        <p:spPr>
          <a:xfrm>
            <a:off x="8164828" y="2166819"/>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9" name="Slide Number Placeholder 8"/>
          <p:cNvSpPr>
            <a:spLocks noGrp="1"/>
          </p:cNvSpPr>
          <p:nvPr>
            <p:ph type="sldNum" sz="quarter" idx="12"/>
          </p:nvPr>
        </p:nvSpPr>
        <p:spPr/>
        <p:txBody>
          <a:bodyPr/>
          <a:lstStyle/>
          <a:p>
            <a:fld id="{225A551D-654A-4A19-8D78-C05E5488DAD8}" type="slidenum">
              <a:rPr lang="et-EE" smtClean="0"/>
              <a:pPr/>
              <a:t>‹#›</a:t>
            </a:fld>
            <a:endParaRPr lang="et-EE"/>
          </a:p>
        </p:txBody>
      </p:sp>
      <p:sp>
        <p:nvSpPr>
          <p:cNvPr id="11" name="Content Placeholder 5"/>
          <p:cNvSpPr>
            <a:spLocks noGrp="1"/>
          </p:cNvSpPr>
          <p:nvPr>
            <p:ph sz="quarter" idx="13" hasCustomPrompt="1"/>
          </p:nvPr>
        </p:nvSpPr>
        <p:spPr>
          <a:xfrm>
            <a:off x="4082414"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2" name="Text Placeholder 2"/>
          <p:cNvSpPr>
            <a:spLocks noGrp="1"/>
          </p:cNvSpPr>
          <p:nvPr>
            <p:ph type="body" idx="14" hasCustomPrompt="1"/>
          </p:nvPr>
        </p:nvSpPr>
        <p:spPr>
          <a:xfrm>
            <a:off x="871161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462157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5" name="TextBox 4">
            <a:extLst>
              <a:ext uri="{FF2B5EF4-FFF2-40B4-BE49-F238E27FC236}">
                <a16:creationId xmlns:a16="http://schemas.microsoft.com/office/drawing/2014/main" id="{0059D42A-3F30-57E2-604B-085EF63CE4FC}"/>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extLst>
      <p:ext uri="{BB962C8B-B14F-4D97-AF65-F5344CB8AC3E}">
        <p14:creationId xmlns:p14="http://schemas.microsoft.com/office/powerpoint/2010/main" val="24080379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ühi">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25A551D-654A-4A19-8D78-C05E5488DAD8}" type="slidenum">
              <a:rPr lang="et-EE" smtClean="0"/>
              <a:pPr/>
              <a:t>‹#›</a:t>
            </a:fld>
            <a:endParaRPr lang="et-EE"/>
          </a:p>
        </p:txBody>
      </p:sp>
      <p:sp>
        <p:nvSpPr>
          <p:cNvPr id="5" name="Title 1"/>
          <p:cNvSpPr>
            <a:spLocks noGrp="1"/>
          </p:cNvSpPr>
          <p:nvPr>
            <p:ph type="title" hasCustomPrompt="1"/>
          </p:nvPr>
        </p:nvSpPr>
        <p:spPr>
          <a:xfrm>
            <a:off x="607614" y="273621"/>
            <a:ext cx="11877253" cy="1138767"/>
          </a:xfrm>
        </p:spPr>
        <p:txBody>
          <a:bodyPr>
            <a:noAutofit/>
          </a:bodyPr>
          <a:lstStyle>
            <a:lvl1pPr>
              <a:defRPr baseline="0">
                <a:solidFill>
                  <a:srgbClr val="006EB5"/>
                </a:solidFill>
              </a:defRPr>
            </a:lvl1pPr>
          </a:lstStyle>
          <a:p>
            <a:r>
              <a:rPr lang="et-EE" dirty="0"/>
              <a:t>Graafikutes on ka laiendatud värvipalett</a:t>
            </a:r>
          </a:p>
        </p:txBody>
      </p:sp>
      <p:sp>
        <p:nvSpPr>
          <p:cNvPr id="2" name="TextBox 1">
            <a:extLst>
              <a:ext uri="{FF2B5EF4-FFF2-40B4-BE49-F238E27FC236}">
                <a16:creationId xmlns:a16="http://schemas.microsoft.com/office/drawing/2014/main" id="{5BBA9604-AA71-2A5B-66F1-AE87E0FB066B}"/>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618" y="272038"/>
            <a:ext cx="3998027" cy="1157747"/>
          </a:xfrm>
        </p:spPr>
        <p:txBody>
          <a:bodyPr anchor="b">
            <a:noAutofit/>
          </a:bodyPr>
          <a:lstStyle>
            <a:lvl1pPr algn="l">
              <a:defRPr sz="4800" b="0">
                <a:solidFill>
                  <a:srgbClr val="006EB5"/>
                </a:solidFill>
              </a:defRPr>
            </a:lvl1pPr>
          </a:lstStyle>
          <a:p>
            <a:r>
              <a:rPr lang="et-EE" dirty="0"/>
              <a:t>Pealkiri</a:t>
            </a:r>
          </a:p>
        </p:txBody>
      </p:sp>
      <p:sp>
        <p:nvSpPr>
          <p:cNvPr id="3" name="Content Placeholder 2"/>
          <p:cNvSpPr>
            <a:spLocks noGrp="1"/>
          </p:cNvSpPr>
          <p:nvPr>
            <p:ph idx="1"/>
          </p:nvPr>
        </p:nvSpPr>
        <p:spPr>
          <a:xfrm>
            <a:off x="4751217" y="272040"/>
            <a:ext cx="6793481" cy="644176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p>
        </p:txBody>
      </p:sp>
      <p:sp>
        <p:nvSpPr>
          <p:cNvPr id="4" name="Text Placeholder 3"/>
          <p:cNvSpPr>
            <a:spLocks noGrp="1"/>
          </p:cNvSpPr>
          <p:nvPr>
            <p:ph type="body" sz="half" idx="2"/>
          </p:nvPr>
        </p:nvSpPr>
        <p:spPr>
          <a:xfrm>
            <a:off x="607618" y="1429786"/>
            <a:ext cx="3998027" cy="5266795"/>
          </a:xfrm>
        </p:spPr>
        <p:txBody>
          <a:bodyPr/>
          <a:lstStyle>
            <a:lvl1pPr marL="0" indent="0">
              <a:buNone/>
              <a:defRPr sz="1900"/>
            </a:lvl1pPr>
            <a:lvl2pPr marL="607482" indent="0">
              <a:buNone/>
              <a:defRPr sz="1600"/>
            </a:lvl2pPr>
            <a:lvl3pPr marL="1214963" indent="0">
              <a:buNone/>
              <a:defRPr sz="1300"/>
            </a:lvl3pPr>
            <a:lvl4pPr marL="1822445" indent="0">
              <a:buNone/>
              <a:defRPr sz="1200"/>
            </a:lvl4pPr>
            <a:lvl5pPr marL="2429927" indent="0">
              <a:buNone/>
              <a:defRPr sz="1200"/>
            </a:lvl5pPr>
            <a:lvl6pPr marL="3037408" indent="0">
              <a:buNone/>
              <a:defRPr sz="1200"/>
            </a:lvl6pPr>
            <a:lvl7pPr marL="3644890" indent="0">
              <a:buNone/>
              <a:defRPr sz="1200"/>
            </a:lvl7pPr>
            <a:lvl8pPr marL="4252371" indent="0">
              <a:buNone/>
              <a:defRPr sz="1200"/>
            </a:lvl8pPr>
            <a:lvl9pPr marL="4859853" indent="0">
              <a:buNone/>
              <a:defRPr sz="1200"/>
            </a:lvl9pPr>
          </a:lstStyle>
          <a:p>
            <a:pPr lvl="0"/>
            <a:r>
              <a:rPr lang="et-EE"/>
              <a:t>Klõpsake juhteksemplari tekstilaadide redigeerimiseks</a:t>
            </a:r>
          </a:p>
        </p:txBody>
      </p:sp>
      <p:sp>
        <p:nvSpPr>
          <p:cNvPr id="7" name="Slide Number Placeholder 6"/>
          <p:cNvSpPr>
            <a:spLocks noGrp="1"/>
          </p:cNvSpPr>
          <p:nvPr>
            <p:ph type="sldNum" sz="quarter" idx="12"/>
          </p:nvPr>
        </p:nvSpPr>
        <p:spPr/>
        <p:txBody>
          <a:bodyPr/>
          <a:lstStyle/>
          <a:p>
            <a:fld id="{225A551D-654A-4A19-8D78-C05E5488DAD8}" type="slidenum">
              <a:rPr lang="et-EE" smtClean="0"/>
              <a:pPr/>
              <a:t>‹#›</a:t>
            </a:fld>
            <a:endParaRPr lang="et-EE"/>
          </a:p>
        </p:txBody>
      </p:sp>
      <p:sp>
        <p:nvSpPr>
          <p:cNvPr id="5" name="TextBox 4">
            <a:extLst>
              <a:ext uri="{FF2B5EF4-FFF2-40B4-BE49-F238E27FC236}">
                <a16:creationId xmlns:a16="http://schemas.microsoft.com/office/drawing/2014/main" id="{CCA00D76-E073-6AD7-44E3-A0091DADCFF3}"/>
              </a:ext>
            </a:extLst>
          </p:cNvPr>
          <p:cNvSpPr txBox="1"/>
          <p:nvPr userDrawn="1"/>
        </p:nvSpPr>
        <p:spPr>
          <a:xfrm rot="162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Sotsiaalministeerium</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õpuslaid">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Täna kuulajaid!</a:t>
            </a:r>
          </a:p>
        </p:txBody>
      </p:sp>
      <p:sp>
        <p:nvSpPr>
          <p:cNvPr id="3"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0"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dirty="0"/>
              <a:t>Kontaktandmed (e-post, sotsmeedia, telefon jne)</a:t>
            </a:r>
          </a:p>
        </p:txBody>
      </p:sp>
      <p:pic>
        <p:nvPicPr>
          <p:cNvPr id="11" name="Pilt 10">
            <a:extLst>
              <a:ext uri="{FF2B5EF4-FFF2-40B4-BE49-F238E27FC236}">
                <a16:creationId xmlns:a16="http://schemas.microsoft.com/office/drawing/2014/main" id="{9B9D0BEE-C23D-4F15-8C01-CA1A8655194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17197364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õpuslaid 2">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dirty="0"/>
              <a:t>Kontaktandmed (e-post, sotsmeedia, telefon jne)</a:t>
            </a:r>
          </a:p>
        </p:txBody>
      </p:sp>
      <p:pic>
        <p:nvPicPr>
          <p:cNvPr id="15" name="Pilt 14">
            <a:extLst>
              <a:ext uri="{FF2B5EF4-FFF2-40B4-BE49-F238E27FC236}">
                <a16:creationId xmlns:a16="http://schemas.microsoft.com/office/drawing/2014/main" id="{EB9E6B76-CC3B-4D91-B5CC-5C67CC61C1F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2876083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õpuslaid 3">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dirty="0"/>
              <a:t>Kontaktandmed (e-post, sotsmeedia, telefon jne)</a:t>
            </a:r>
          </a:p>
        </p:txBody>
      </p:sp>
      <p:pic>
        <p:nvPicPr>
          <p:cNvPr id="15" name="Pilt 14">
            <a:extLst>
              <a:ext uri="{FF2B5EF4-FFF2-40B4-BE49-F238E27FC236}">
                <a16:creationId xmlns:a16="http://schemas.microsoft.com/office/drawing/2014/main" id="{6FA899EB-BD5F-4938-B3FD-677017536D70}"/>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30415418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õpuslaid 4">
    <p:spTree>
      <p:nvGrpSpPr>
        <p:cNvPr id="1" name=""/>
        <p:cNvGrpSpPr/>
        <p:nvPr/>
      </p:nvGrpSpPr>
      <p:grpSpPr>
        <a:xfrm>
          <a:off x="0" y="0"/>
          <a:ext cx="0" cy="0"/>
          <a:chOff x="0" y="0"/>
          <a:chExt cx="0" cy="0"/>
        </a:xfrm>
      </p:grpSpPr>
      <p:sp>
        <p:nvSpPr>
          <p:cNvPr id="7" name="Rectangle 6"/>
          <p:cNvSpPr/>
          <p:nvPr userDrawn="1"/>
        </p:nvSpPr>
        <p:spPr>
          <a:xfrm>
            <a:off x="0" y="1976140"/>
            <a:ext cx="12168000" cy="485646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dirty="0"/>
          </a:p>
        </p:txBody>
      </p:sp>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dirty="0"/>
              <a:t>Kontaktandmed (e-post, sotsmeedia, telefon jne)</a:t>
            </a:r>
          </a:p>
        </p:txBody>
      </p:sp>
      <p:pic>
        <p:nvPicPr>
          <p:cNvPr id="15" name="Pilt 14">
            <a:extLst>
              <a:ext uri="{FF2B5EF4-FFF2-40B4-BE49-F238E27FC236}">
                <a16:creationId xmlns:a16="http://schemas.microsoft.com/office/drawing/2014/main" id="{8F5F170B-41F7-4AB2-B145-D97BAF67036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20272450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õpuslaid 5">
    <p:spTree>
      <p:nvGrpSpPr>
        <p:cNvPr id="1" name=""/>
        <p:cNvGrpSpPr/>
        <p:nvPr/>
      </p:nvGrpSpPr>
      <p:grpSpPr>
        <a:xfrm>
          <a:off x="0" y="0"/>
          <a:ext cx="0" cy="0"/>
          <a:chOff x="0" y="0"/>
          <a:chExt cx="0" cy="0"/>
        </a:xfrm>
      </p:grpSpPr>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a:ln>
            <a:noFill/>
          </a:ln>
        </p:spPr>
      </p:pic>
      <p:pic>
        <p:nvPicPr>
          <p:cNvPr id="4" name="Picture 3"/>
          <p:cNvPicPr>
            <a:picLocks noChangeAspect="1"/>
          </p:cNvPicPr>
          <p:nvPr userDrawn="1"/>
        </p:nvPicPr>
        <p:blipFill rotWithShape="1">
          <a:blip r:embed="rId3" cstate="screen">
            <a:extLst>
              <a:ext uri="{28A0092B-C50C-407E-A947-70E740481C1C}">
                <a14:useLocalDpi xmlns:a14="http://schemas.microsoft.com/office/drawing/2010/main" val="0"/>
              </a:ext>
            </a:extLst>
          </a:blip>
          <a:srcRect t="-1241"/>
          <a:stretch/>
        </p:blipFill>
        <p:spPr>
          <a:xfrm>
            <a:off x="7880400" y="968028"/>
            <a:ext cx="4316436" cy="5904656"/>
          </a:xfrm>
          <a:prstGeom prst="rect">
            <a:avLst/>
          </a:prstGeom>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tx1">
                    <a:lumMod val="85000"/>
                    <a:lumOff val="15000"/>
                  </a:schemeClr>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8308564" cy="840637"/>
          </a:xfrm>
        </p:spPr>
        <p:txBody>
          <a:bodyPr wrap="none">
            <a:noAutofit/>
          </a:bodyPr>
          <a:lstStyle>
            <a:lvl1pPr marL="0" indent="0" algn="l">
              <a:buNone/>
              <a:defRPr sz="3600" baseline="0">
                <a:solidFill>
                  <a:schemeClr val="tx1">
                    <a:lumMod val="85000"/>
                    <a:lumOff val="1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tx1">
                    <a:lumMod val="85000"/>
                    <a:lumOff val="15000"/>
                  </a:schemeClr>
                </a:solidFill>
              </a:defRPr>
            </a:lvl1pPr>
          </a:lstStyle>
          <a:p>
            <a:pPr lvl="0"/>
            <a:r>
              <a:rPr lang="et-EE" dirty="0"/>
              <a:t>Kontaktandmed (e-post, sotsmeedia, telefon jne)</a:t>
            </a:r>
          </a:p>
        </p:txBody>
      </p:sp>
      <p:pic>
        <p:nvPicPr>
          <p:cNvPr id="15" name="Pilt 14">
            <a:extLst>
              <a:ext uri="{FF2B5EF4-FFF2-40B4-BE49-F238E27FC236}">
                <a16:creationId xmlns:a16="http://schemas.microsoft.com/office/drawing/2014/main" id="{42428B1D-DC51-4D66-B0AB-442568FBE01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43508" y="320036"/>
            <a:ext cx="3600002" cy="1440000"/>
          </a:xfrm>
          <a:prstGeom prst="rect">
            <a:avLst/>
          </a:prstGeom>
        </p:spPr>
      </p:pic>
    </p:spTree>
    <p:extLst>
      <p:ext uri="{BB962C8B-B14F-4D97-AF65-F5344CB8AC3E}">
        <p14:creationId xmlns:p14="http://schemas.microsoft.com/office/powerpoint/2010/main" val="397385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616" y="273621"/>
            <a:ext cx="10937082" cy="1138767"/>
          </a:xfrm>
          <a:prstGeom prst="rect">
            <a:avLst/>
          </a:prstGeom>
        </p:spPr>
        <p:txBody>
          <a:bodyPr vert="horz" lIns="121496" tIns="60748" rIns="121496" bIns="60748" rtlCol="0" anchor="ctr">
            <a:normAutofit/>
          </a:bodyPr>
          <a:lstStyle/>
          <a:p>
            <a:r>
              <a:rPr lang="et-EE"/>
              <a:t>Klõpsake juhteksemplari pealkirja laadi redigeerimiseks</a:t>
            </a:r>
            <a:endParaRPr lang="et-EE" dirty="0"/>
          </a:p>
        </p:txBody>
      </p:sp>
      <p:sp>
        <p:nvSpPr>
          <p:cNvPr id="3" name="Text Placeholder 2"/>
          <p:cNvSpPr>
            <a:spLocks noGrp="1"/>
          </p:cNvSpPr>
          <p:nvPr>
            <p:ph type="body" idx="1"/>
          </p:nvPr>
        </p:nvSpPr>
        <p:spPr>
          <a:xfrm>
            <a:off x="607616" y="1594275"/>
            <a:ext cx="10937082" cy="4414313"/>
          </a:xfrm>
          <a:prstGeom prst="rect">
            <a:avLst/>
          </a:prstGeom>
        </p:spPr>
        <p:txBody>
          <a:bodyPr vert="horz" lIns="121496" tIns="60748" rIns="121496" bIns="60748"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t-EE" dirty="0"/>
          </a:p>
        </p:txBody>
      </p:sp>
      <p:sp>
        <p:nvSpPr>
          <p:cNvPr id="4" name="Date Placeholder 3"/>
          <p:cNvSpPr>
            <a:spLocks noGrp="1"/>
          </p:cNvSpPr>
          <p:nvPr>
            <p:ph type="dt" sz="half" idx="2"/>
          </p:nvPr>
        </p:nvSpPr>
        <p:spPr>
          <a:xfrm rot="-5400000">
            <a:off x="-1130525" y="5114150"/>
            <a:ext cx="2835540" cy="363773"/>
          </a:xfrm>
          <a:prstGeom prst="rect">
            <a:avLst/>
          </a:prstGeom>
        </p:spPr>
        <p:txBody>
          <a:bodyPr vert="horz" wrap="none" lIns="121496" tIns="60748" rIns="121496" bIns="60748" rtlCol="0" anchor="ctr"/>
          <a:lstStyle>
            <a:lvl1pPr algn="l">
              <a:defRPr sz="1600">
                <a:solidFill>
                  <a:schemeClr val="tx1">
                    <a:tint val="75000"/>
                  </a:schemeClr>
                </a:solidFill>
                <a:latin typeface="Arial Narrow" pitchFamily="34" charset="0"/>
              </a:defRPr>
            </a:lvl1pPr>
          </a:lstStyle>
          <a:p>
            <a:r>
              <a:rPr lang="et-EE" dirty="0"/>
              <a:t>Eesti Vabariik</a:t>
            </a:r>
          </a:p>
        </p:txBody>
      </p:sp>
      <p:sp>
        <p:nvSpPr>
          <p:cNvPr id="5" name="Footer Placeholder 4"/>
          <p:cNvSpPr>
            <a:spLocks noGrp="1"/>
          </p:cNvSpPr>
          <p:nvPr>
            <p:ph type="ftr" sz="quarter" idx="3"/>
          </p:nvPr>
        </p:nvSpPr>
        <p:spPr>
          <a:xfrm>
            <a:off x="4152041" y="6332809"/>
            <a:ext cx="3848232" cy="363773"/>
          </a:xfrm>
          <a:prstGeom prst="rect">
            <a:avLst/>
          </a:prstGeom>
        </p:spPr>
        <p:txBody>
          <a:bodyPr vert="horz" lIns="121496" tIns="60748" rIns="121496" bIns="60748" rtlCol="0" anchor="ctr"/>
          <a:lstStyle>
            <a:lvl1pPr algn="l">
              <a:defRPr sz="1600">
                <a:solidFill>
                  <a:schemeClr val="tx1">
                    <a:tint val="75000"/>
                  </a:schemeClr>
                </a:solidFill>
                <a:latin typeface="Arial Narrow" pitchFamily="34" charset="0"/>
              </a:defRPr>
            </a:lvl1pPr>
          </a:lstStyle>
          <a:p>
            <a:endParaRPr lang="et-EE" dirty="0"/>
          </a:p>
        </p:txBody>
      </p:sp>
      <p:sp>
        <p:nvSpPr>
          <p:cNvPr id="6" name="Slide Number Placeholder 5"/>
          <p:cNvSpPr>
            <a:spLocks noGrp="1"/>
          </p:cNvSpPr>
          <p:nvPr>
            <p:ph type="sldNum" sz="quarter" idx="4"/>
          </p:nvPr>
        </p:nvSpPr>
        <p:spPr>
          <a:xfrm>
            <a:off x="11260732" y="6332809"/>
            <a:ext cx="648072" cy="363773"/>
          </a:xfrm>
          <a:prstGeom prst="rect">
            <a:avLst/>
          </a:prstGeom>
        </p:spPr>
        <p:txBody>
          <a:bodyPr vert="horz" lIns="121496" tIns="60748" rIns="121496" bIns="60748" rtlCol="0" anchor="ctr"/>
          <a:lstStyle>
            <a:lvl1pPr algn="r">
              <a:defRPr sz="1600">
                <a:solidFill>
                  <a:schemeClr val="tx1">
                    <a:tint val="75000"/>
                  </a:schemeClr>
                </a:solidFill>
              </a:defRPr>
            </a:lvl1pPr>
          </a:lstStyle>
          <a:p>
            <a:pPr algn="l"/>
            <a:fld id="{225A551D-654A-4A19-8D78-C05E5488DAD8}" type="slidenum">
              <a:rPr lang="et-EE" smtClean="0"/>
              <a:pPr algn="l"/>
              <a:t>‹#›</a:t>
            </a:fld>
            <a:endParaRPr lang="et-EE" dirty="0"/>
          </a:p>
        </p:txBody>
      </p:sp>
    </p:spTree>
  </p:cSld>
  <p:clrMap bg1="lt1" tx1="dk1" bg2="lt2" tx2="dk2" accent1="accent1" accent2="accent2" accent3="accent3" accent4="accent4" accent5="accent5" accent6="accent6" hlink="hlink" folHlink="folHlink"/>
  <p:sldLayoutIdLst>
    <p:sldLayoutId id="2147483649" r:id="rId1"/>
    <p:sldLayoutId id="2147483677" r:id="rId2"/>
    <p:sldLayoutId id="2147483662" r:id="rId3"/>
    <p:sldLayoutId id="2147483679" r:id="rId4"/>
    <p:sldLayoutId id="2147483663" r:id="rId5"/>
    <p:sldLayoutId id="2147483650" r:id="rId6"/>
    <p:sldLayoutId id="2147483678" r:id="rId7"/>
    <p:sldLayoutId id="2147483676" r:id="rId8"/>
    <p:sldLayoutId id="2147483680" r:id="rId9"/>
    <p:sldLayoutId id="2147483669" r:id="rId10"/>
    <p:sldLayoutId id="2147483664" r:id="rId11"/>
    <p:sldLayoutId id="2147483671" r:id="rId12"/>
    <p:sldLayoutId id="2147483665" r:id="rId13"/>
    <p:sldLayoutId id="2147483672" r:id="rId14"/>
    <p:sldLayoutId id="2147483666" r:id="rId15"/>
    <p:sldLayoutId id="2147483668" r:id="rId16"/>
    <p:sldLayoutId id="2147483657" r:id="rId17"/>
    <p:sldLayoutId id="2147483654" r:id="rId18"/>
    <p:sldLayoutId id="2147483652" r:id="rId19"/>
    <p:sldLayoutId id="2147483667" r:id="rId20"/>
    <p:sldLayoutId id="2147483653" r:id="rId21"/>
    <p:sldLayoutId id="2147483675" r:id="rId22"/>
    <p:sldLayoutId id="2147483674" r:id="rId23"/>
    <p:sldLayoutId id="2147483655" r:id="rId24"/>
    <p:sldLayoutId id="2147483656" r:id="rId25"/>
    <p:sldLayoutId id="2147483681" r:id="rId26"/>
    <p:sldLayoutId id="2147483682" r:id="rId27"/>
    <p:sldLayoutId id="2147483683" r:id="rId28"/>
    <p:sldLayoutId id="2147483684" r:id="rId29"/>
    <p:sldLayoutId id="2147483685" r:id="rId30"/>
  </p:sldLayoutIdLst>
  <p:txStyles>
    <p:titleStyle>
      <a:lvl1pPr algn="l" defTabSz="1214963" rtl="0" eaLnBrk="1" latinLnBrk="0" hangingPunct="1">
        <a:spcBef>
          <a:spcPct val="0"/>
        </a:spcBef>
        <a:buNone/>
        <a:defRPr sz="5800" kern="1200">
          <a:solidFill>
            <a:srgbClr val="006EB5"/>
          </a:solidFill>
          <a:latin typeface="Arial Narrow" pitchFamily="34" charset="0"/>
          <a:ea typeface="+mj-ea"/>
          <a:cs typeface="+mj-cs"/>
        </a:defRPr>
      </a:lvl1pPr>
    </p:titleStyle>
    <p:bodyStyle>
      <a:lvl1pPr marL="455611" indent="-455611" algn="l" defTabSz="1214963" rtl="0" eaLnBrk="1" latinLnBrk="0" hangingPunct="1">
        <a:spcBef>
          <a:spcPct val="20000"/>
        </a:spcBef>
        <a:buClr>
          <a:srgbClr val="0064B9"/>
        </a:buClr>
        <a:buFont typeface="Arial" pitchFamily="34" charset="0"/>
        <a:buChar char="•"/>
        <a:defRPr sz="4300" kern="1200">
          <a:solidFill>
            <a:schemeClr val="tx1"/>
          </a:solidFill>
          <a:latin typeface="Arial Narrow" pitchFamily="34" charset="0"/>
          <a:ea typeface="+mn-ea"/>
          <a:cs typeface="+mn-cs"/>
        </a:defRPr>
      </a:lvl1pPr>
      <a:lvl2pPr marL="987158" indent="-379676" algn="l" defTabSz="1214963" rtl="0" eaLnBrk="1" latinLnBrk="0" hangingPunct="1">
        <a:spcBef>
          <a:spcPct val="20000"/>
        </a:spcBef>
        <a:buClr>
          <a:srgbClr val="0064B9"/>
        </a:buClr>
        <a:buFont typeface="Arial" pitchFamily="34" charset="0"/>
        <a:buChar char="–"/>
        <a:defRPr sz="3700" kern="1200">
          <a:solidFill>
            <a:schemeClr val="tx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itchFamily="34" charset="0"/>
        <a:buChar char="•"/>
        <a:defRPr sz="32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openxmlformats.org/officeDocument/2006/relationships/hyperlink" Target="https://admin.tooelu.ee/sites/default/files/2022-12/Kaugt%C3%B6%C3%B6taja%20t%C3%B6%C3%B6tervishoid%20ja%20-ohutuse%20juhis_uuendatud.pdf" TargetMode="External"/><Relationship Id="rId4" Type="http://schemas.openxmlformats.org/officeDocument/2006/relationships/hyperlink" Target="https://www.eakl.ee/kokkulepped/kaugtoo-kokkulep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hyperlink" Target="https://www.sm.ee/uudised-ja-pressiinfo/andmed/uuringud-ja-analuusid#tvaldkonna-uuringud-ja-analsid" TargetMode="External"/><Relationship Id="rId2" Type="http://schemas.openxmlformats.org/officeDocument/2006/relationships/hyperlink" Target="https://tooelu.ee/et/34/mis-kaugtoo-millal-voib-kaugtood-teha" TargetMode="Externa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35596" y="2696220"/>
            <a:ext cx="6868404" cy="1080120"/>
          </a:xfrm>
        </p:spPr>
        <p:txBody>
          <a:bodyPr/>
          <a:lstStyle/>
          <a:p>
            <a:r>
              <a:rPr lang="et-EE" b="0" i="0" dirty="0">
                <a:effectLst/>
                <a:latin typeface="roboto" panose="02000000000000000000" pitchFamily="2" charset="0"/>
              </a:rPr>
              <a:t>Seadusemuudatused </a:t>
            </a:r>
            <a:br>
              <a:rPr lang="et-EE" b="0" i="0" dirty="0">
                <a:effectLst/>
                <a:latin typeface="roboto" panose="02000000000000000000" pitchFamily="2" charset="0"/>
              </a:rPr>
            </a:br>
            <a:r>
              <a:rPr lang="et-EE" b="0" i="0" dirty="0" err="1">
                <a:effectLst/>
                <a:latin typeface="roboto" panose="02000000000000000000" pitchFamily="2" charset="0"/>
              </a:rPr>
              <a:t>kaugtöö</a:t>
            </a:r>
            <a:r>
              <a:rPr lang="et-EE" b="0" i="0" dirty="0">
                <a:effectLst/>
                <a:latin typeface="roboto" panose="02000000000000000000" pitchFamily="2" charset="0"/>
              </a:rPr>
              <a:t> regulatsioonis </a:t>
            </a:r>
            <a:endParaRPr lang="et-EE" dirty="0"/>
          </a:p>
        </p:txBody>
      </p:sp>
      <p:sp>
        <p:nvSpPr>
          <p:cNvPr id="7" name="Text Placeholder 6"/>
          <p:cNvSpPr>
            <a:spLocks noGrp="1"/>
          </p:cNvSpPr>
          <p:nvPr>
            <p:ph type="body" sz="quarter" idx="14"/>
          </p:nvPr>
        </p:nvSpPr>
        <p:spPr>
          <a:xfrm>
            <a:off x="1078596" y="6135854"/>
            <a:ext cx="7068120" cy="522436"/>
          </a:xfrm>
        </p:spPr>
        <p:txBody>
          <a:bodyPr/>
          <a:lstStyle/>
          <a:p>
            <a:r>
              <a:rPr lang="et-EE" sz="2400" dirty="0"/>
              <a:t>11.01.2023</a:t>
            </a:r>
          </a:p>
        </p:txBody>
      </p:sp>
      <p:sp>
        <p:nvSpPr>
          <p:cNvPr id="8" name="Text Placeholder 7"/>
          <p:cNvSpPr>
            <a:spLocks noGrp="1"/>
          </p:cNvSpPr>
          <p:nvPr>
            <p:ph type="body" sz="quarter" idx="15"/>
          </p:nvPr>
        </p:nvSpPr>
        <p:spPr>
          <a:xfrm>
            <a:off x="1078596" y="5576540"/>
            <a:ext cx="7346180" cy="183492"/>
          </a:xfrm>
        </p:spPr>
        <p:txBody>
          <a:bodyPr/>
          <a:lstStyle/>
          <a:p>
            <a:r>
              <a:rPr lang="et-EE" sz="2400" dirty="0"/>
              <a:t>Töösuhete ja töökeskkonna osakonna juhataja</a:t>
            </a:r>
          </a:p>
        </p:txBody>
      </p:sp>
      <p:sp>
        <p:nvSpPr>
          <p:cNvPr id="6" name="Text Placeholder 5"/>
          <p:cNvSpPr>
            <a:spLocks noGrp="1"/>
          </p:cNvSpPr>
          <p:nvPr>
            <p:ph type="body" sz="quarter" idx="13"/>
          </p:nvPr>
        </p:nvSpPr>
        <p:spPr>
          <a:xfrm>
            <a:off x="1078596" y="4843914"/>
            <a:ext cx="6984776" cy="431800"/>
          </a:xfrm>
        </p:spPr>
        <p:txBody>
          <a:bodyPr/>
          <a:lstStyle/>
          <a:p>
            <a:r>
              <a:rPr lang="et-EE" sz="3600" dirty="0"/>
              <a:t>Seili Suder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p:cNvSpPr>
            <a:spLocks noGrp="1"/>
          </p:cNvSpPr>
          <p:nvPr>
            <p:ph type="ctrTitle"/>
          </p:nvPr>
        </p:nvSpPr>
        <p:spPr>
          <a:xfrm>
            <a:off x="2331740" y="-4080"/>
            <a:ext cx="6868404" cy="1080120"/>
          </a:xfrm>
        </p:spPr>
        <p:txBody>
          <a:bodyPr/>
          <a:lstStyle/>
          <a:p>
            <a:r>
              <a:rPr lang="et-EE" sz="4400" dirty="0">
                <a:latin typeface="Calibri" panose="020F0502020204030204" pitchFamily="34" charset="0"/>
                <a:cs typeface="Calibri" panose="020F0502020204030204" pitchFamily="34" charset="0"/>
              </a:rPr>
              <a:t>Kaugtöö reeglid EL-is</a:t>
            </a:r>
            <a:endParaRPr lang="et-EE" sz="4400" dirty="0"/>
          </a:p>
        </p:txBody>
      </p:sp>
      <p:sp>
        <p:nvSpPr>
          <p:cNvPr id="6" name="Sisu kohatäide 2">
            <a:extLst>
              <a:ext uri="{FF2B5EF4-FFF2-40B4-BE49-F238E27FC236}">
                <a16:creationId xmlns:a16="http://schemas.microsoft.com/office/drawing/2014/main" id="{51408507-D5BC-4B3F-9A53-DB84780D289D}"/>
              </a:ext>
            </a:extLst>
          </p:cNvPr>
          <p:cNvSpPr>
            <a:spLocks noGrp="1"/>
          </p:cNvSpPr>
          <p:nvPr>
            <p:ph type="subTitle" idx="1"/>
          </p:nvPr>
        </p:nvSpPr>
        <p:spPr>
          <a:xfrm>
            <a:off x="531540" y="1256060"/>
            <a:ext cx="7084427" cy="5328592"/>
          </a:xfrm>
        </p:spPr>
        <p:txBody>
          <a:bodyPr>
            <a:normAutofit/>
          </a:bodyPr>
          <a:lstStyle/>
          <a:p>
            <a:r>
              <a:rPr lang="et-EE" sz="2800" dirty="0">
                <a:latin typeface="Calibri" panose="020F0502020204030204" pitchFamily="34" charset="0"/>
                <a:cs typeface="Calibri" panose="020F0502020204030204" pitchFamily="34" charset="0"/>
              </a:rPr>
              <a:t>Kaugtööd tegevate töötajate arv ja osakaal </a:t>
            </a:r>
          </a:p>
          <a:p>
            <a:r>
              <a:rPr lang="et-EE" sz="2800" dirty="0">
                <a:latin typeface="Calibri" panose="020F0502020204030204" pitchFamily="34" charset="0"/>
                <a:cs typeface="Calibri" panose="020F0502020204030204" pitchFamily="34" charset="0"/>
              </a:rPr>
              <a:t>on Eestis kasvanud</a:t>
            </a:r>
          </a:p>
          <a:p>
            <a:r>
              <a:rPr lang="et-EE" sz="2800" dirty="0">
                <a:solidFill>
                  <a:schemeClr val="accent3">
                    <a:lumMod val="40000"/>
                    <a:lumOff val="60000"/>
                  </a:schemeClr>
                </a:solidFill>
                <a:latin typeface="Calibri" panose="020F0502020204030204" pitchFamily="34" charset="0"/>
                <a:cs typeface="Calibri" panose="020F0502020204030204" pitchFamily="34" charset="0"/>
              </a:rPr>
              <a:t>7,3%	2012.a </a:t>
            </a:r>
          </a:p>
          <a:p>
            <a:r>
              <a:rPr lang="et-EE" sz="2800" dirty="0">
                <a:solidFill>
                  <a:schemeClr val="accent3">
                    <a:lumMod val="40000"/>
                    <a:lumOff val="60000"/>
                  </a:schemeClr>
                </a:solidFill>
                <a:latin typeface="Calibri" panose="020F0502020204030204" pitchFamily="34" charset="0"/>
                <a:cs typeface="Calibri" panose="020F0502020204030204" pitchFamily="34" charset="0"/>
              </a:rPr>
              <a:t>20%	2019.a </a:t>
            </a:r>
          </a:p>
          <a:p>
            <a:r>
              <a:rPr lang="et-EE" sz="2800" dirty="0">
                <a:solidFill>
                  <a:schemeClr val="accent3">
                    <a:lumMod val="40000"/>
                    <a:lumOff val="60000"/>
                  </a:schemeClr>
                </a:solidFill>
                <a:latin typeface="Calibri" panose="020F0502020204030204" pitchFamily="34" charset="0"/>
                <a:cs typeface="Calibri" panose="020F0502020204030204" pitchFamily="34" charset="0"/>
              </a:rPr>
              <a:t>28%	2022.a</a:t>
            </a:r>
          </a:p>
          <a:p>
            <a:r>
              <a:rPr lang="et-EE" sz="2800" dirty="0">
                <a:latin typeface="Calibri" panose="020F0502020204030204" pitchFamily="34" charset="0"/>
                <a:cs typeface="Calibri" panose="020F0502020204030204" pitchFamily="34" charset="0"/>
              </a:rPr>
              <a:t>EL keskmisest mõnevõrra rohkem</a:t>
            </a:r>
          </a:p>
          <a:p>
            <a:endParaRPr lang="et-EE" sz="2800" dirty="0">
              <a:latin typeface="Calibri" panose="020F0502020204030204" pitchFamily="34" charset="0"/>
              <a:cs typeface="Calibri" panose="020F0502020204030204" pitchFamily="34" charset="0"/>
            </a:endParaRPr>
          </a:p>
          <a:p>
            <a:r>
              <a:rPr lang="et-EE" sz="2800" dirty="0">
                <a:latin typeface="Calibri" panose="020F0502020204030204" pitchFamily="34" charset="0"/>
                <a:cs typeface="Calibri" panose="020F0502020204030204" pitchFamily="34" charset="0"/>
              </a:rPr>
              <a:t>Enamik </a:t>
            </a:r>
            <a:r>
              <a:rPr lang="et-EE" sz="2800" dirty="0" err="1">
                <a:latin typeface="Calibri" panose="020F0502020204030204" pitchFamily="34" charset="0"/>
                <a:cs typeface="Calibri" panose="020F0502020204030204" pitchFamily="34" charset="0"/>
              </a:rPr>
              <a:t>kaugtöö</a:t>
            </a:r>
            <a:r>
              <a:rPr lang="et-EE" sz="2800" dirty="0">
                <a:latin typeface="Calibri" panose="020F0502020204030204" pitchFamily="34" charset="0"/>
                <a:cs typeface="Calibri" panose="020F0502020204030204" pitchFamily="34" charset="0"/>
              </a:rPr>
              <a:t> tegijatest on kõrgharidusega</a:t>
            </a:r>
          </a:p>
          <a:p>
            <a:r>
              <a:rPr lang="et-EE" sz="2800" dirty="0">
                <a:latin typeface="Calibri" panose="020F0502020204030204" pitchFamily="34" charset="0"/>
                <a:cs typeface="Calibri" panose="020F0502020204030204" pitchFamily="34" charset="0"/>
              </a:rPr>
              <a:t>ja 90% töötab valgekraedena</a:t>
            </a:r>
          </a:p>
        </p:txBody>
      </p:sp>
    </p:spTree>
    <p:extLst>
      <p:ext uri="{BB962C8B-B14F-4D97-AF65-F5344CB8AC3E}">
        <p14:creationId xmlns:p14="http://schemas.microsoft.com/office/powerpoint/2010/main" val="79642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p:cNvSpPr>
            <a:spLocks noGrp="1"/>
          </p:cNvSpPr>
          <p:nvPr>
            <p:ph type="ctrTitle"/>
          </p:nvPr>
        </p:nvSpPr>
        <p:spPr>
          <a:xfrm>
            <a:off x="1827684" y="-4080"/>
            <a:ext cx="6868404" cy="1080120"/>
          </a:xfrm>
        </p:spPr>
        <p:txBody>
          <a:bodyPr/>
          <a:lstStyle/>
          <a:p>
            <a:r>
              <a:rPr lang="et-EE" sz="4400" dirty="0">
                <a:latin typeface="Calibri" panose="020F0502020204030204" pitchFamily="34" charset="0"/>
                <a:cs typeface="Calibri" panose="020F0502020204030204" pitchFamily="34" charset="0"/>
              </a:rPr>
              <a:t>Kaugtöö reeglid EL-is</a:t>
            </a:r>
            <a:endParaRPr lang="et-EE" sz="4400" dirty="0"/>
          </a:p>
        </p:txBody>
      </p:sp>
      <p:sp>
        <p:nvSpPr>
          <p:cNvPr id="6" name="Sisu kohatäide 2">
            <a:extLst>
              <a:ext uri="{FF2B5EF4-FFF2-40B4-BE49-F238E27FC236}">
                <a16:creationId xmlns:a16="http://schemas.microsoft.com/office/drawing/2014/main" id="{51408507-D5BC-4B3F-9A53-DB84780D289D}"/>
              </a:ext>
            </a:extLst>
          </p:cNvPr>
          <p:cNvSpPr>
            <a:spLocks noGrp="1"/>
          </p:cNvSpPr>
          <p:nvPr>
            <p:ph type="subTitle" idx="1"/>
          </p:nvPr>
        </p:nvSpPr>
        <p:spPr>
          <a:xfrm>
            <a:off x="387524" y="1076040"/>
            <a:ext cx="7488832" cy="5428952"/>
          </a:xfrm>
        </p:spPr>
        <p:txBody>
          <a:bodyPr>
            <a:normAutofit lnSpcReduction="10000"/>
          </a:bodyPr>
          <a:lstStyle/>
          <a:p>
            <a:r>
              <a:rPr lang="et-EE" sz="2800" dirty="0">
                <a:solidFill>
                  <a:schemeClr val="accent3">
                    <a:lumMod val="40000"/>
                    <a:lumOff val="60000"/>
                  </a:schemeClr>
                </a:solidFill>
                <a:latin typeface="Calibri" panose="020F0502020204030204" pitchFamily="34" charset="0"/>
                <a:cs typeface="Calibri" panose="020F0502020204030204" pitchFamily="34" charset="0"/>
              </a:rPr>
              <a:t>EL tööõiguse direktiivid, </a:t>
            </a:r>
            <a:r>
              <a:rPr lang="et-EE" sz="2800" i="1" dirty="0">
                <a:latin typeface="Calibri" panose="020F0502020204030204" pitchFamily="34" charset="0"/>
                <a:cs typeface="Calibri" panose="020F0502020204030204" pitchFamily="34" charset="0"/>
              </a:rPr>
              <a:t>nt tööaja direktiiv, </a:t>
            </a:r>
          </a:p>
          <a:p>
            <a:r>
              <a:rPr lang="et-EE" sz="2800" i="1" dirty="0">
                <a:latin typeface="Calibri" panose="020F0502020204030204" pitchFamily="34" charset="0"/>
                <a:cs typeface="Calibri" panose="020F0502020204030204" pitchFamily="34" charset="0"/>
              </a:rPr>
              <a:t>töötervishoiu ja tööohutuse raamdirektiiv</a:t>
            </a:r>
          </a:p>
          <a:p>
            <a:pPr marL="0" indent="0">
              <a:buNone/>
            </a:pPr>
            <a:endParaRPr lang="et-EE" sz="2800" i="1" dirty="0">
              <a:latin typeface="Calibri" panose="020F0502020204030204" pitchFamily="34" charset="0"/>
              <a:cs typeface="Calibri" panose="020F0502020204030204" pitchFamily="34" charset="0"/>
            </a:endParaRPr>
          </a:p>
          <a:p>
            <a:r>
              <a:rPr lang="et-EE" sz="2800" dirty="0">
                <a:latin typeface="Calibri" panose="020F0502020204030204" pitchFamily="34" charset="0"/>
                <a:cs typeface="Calibri" panose="020F0502020204030204" pitchFamily="34" charset="0"/>
              </a:rPr>
              <a:t>EL tasandil puuduvad erireeglid /</a:t>
            </a:r>
          </a:p>
          <a:p>
            <a:r>
              <a:rPr lang="et-EE" sz="2800" dirty="0" err="1">
                <a:latin typeface="Calibri" panose="020F0502020204030204" pitchFamily="34" charset="0"/>
                <a:cs typeface="Calibri" panose="020F0502020204030204" pitchFamily="34" charset="0"/>
              </a:rPr>
              <a:t>kaugtöö</a:t>
            </a:r>
            <a:r>
              <a:rPr lang="et-EE" sz="2800" dirty="0">
                <a:latin typeface="Calibri" panose="020F0502020204030204" pitchFamily="34" charset="0"/>
                <a:cs typeface="Calibri" panose="020F0502020204030204" pitchFamily="34" charset="0"/>
              </a:rPr>
              <a:t> spetsiifika on riigi reguleerida</a:t>
            </a:r>
          </a:p>
          <a:p>
            <a:pPr marL="0" indent="0">
              <a:buNone/>
            </a:pPr>
            <a:endParaRPr lang="et-EE" sz="2800" dirty="0">
              <a:latin typeface="Calibri" panose="020F0502020204030204" pitchFamily="34" charset="0"/>
              <a:cs typeface="Calibri" panose="020F0502020204030204" pitchFamily="34" charset="0"/>
            </a:endParaRPr>
          </a:p>
          <a:p>
            <a:r>
              <a:rPr lang="et-EE" sz="2800" dirty="0">
                <a:latin typeface="Calibri" panose="020F0502020204030204" pitchFamily="34" charset="0"/>
                <a:cs typeface="Calibri" panose="020F0502020204030204" pitchFamily="34" charset="0"/>
              </a:rPr>
              <a:t>Pandeemiast alates (2020) on mitmed riigid </a:t>
            </a:r>
          </a:p>
          <a:p>
            <a:r>
              <a:rPr lang="et-EE" sz="2800" dirty="0">
                <a:latin typeface="Calibri" panose="020F0502020204030204" pitchFamily="34" charset="0"/>
                <a:cs typeface="Calibri" panose="020F0502020204030204" pitchFamily="34" charset="0"/>
              </a:rPr>
              <a:t>reguleerinud </a:t>
            </a:r>
            <a:r>
              <a:rPr lang="et-EE" sz="2800" dirty="0" err="1">
                <a:latin typeface="Calibri" panose="020F0502020204030204" pitchFamily="34" charset="0"/>
                <a:cs typeface="Calibri" panose="020F0502020204030204" pitchFamily="34" charset="0"/>
              </a:rPr>
              <a:t>kaugtööd</a:t>
            </a:r>
            <a:r>
              <a:rPr lang="et-EE" sz="2800" dirty="0">
                <a:latin typeface="Calibri" panose="020F0502020204030204" pitchFamily="34" charset="0"/>
                <a:cs typeface="Calibri" panose="020F0502020204030204" pitchFamily="34" charset="0"/>
              </a:rPr>
              <a:t> </a:t>
            </a:r>
            <a:r>
              <a:rPr lang="et-EE" sz="2800" i="1" dirty="0">
                <a:solidFill>
                  <a:schemeClr val="accent3">
                    <a:lumMod val="40000"/>
                    <a:lumOff val="60000"/>
                  </a:schemeClr>
                </a:solidFill>
                <a:latin typeface="Calibri" panose="020F0502020204030204" pitchFamily="34" charset="0"/>
                <a:cs typeface="Calibri" panose="020F0502020204030204" pitchFamily="34" charset="0"/>
              </a:rPr>
              <a:t>(nt Austria, Kreeka, Läti, </a:t>
            </a:r>
          </a:p>
          <a:p>
            <a:r>
              <a:rPr lang="et-EE" sz="2800" i="1" dirty="0">
                <a:solidFill>
                  <a:schemeClr val="accent3">
                    <a:lumMod val="40000"/>
                    <a:lumOff val="60000"/>
                  </a:schemeClr>
                </a:solidFill>
                <a:latin typeface="Calibri" panose="020F0502020204030204" pitchFamily="34" charset="0"/>
                <a:cs typeface="Calibri" panose="020F0502020204030204" pitchFamily="34" charset="0"/>
              </a:rPr>
              <a:t>Portugal, Rumeenia, Slovakkia, Hispaania) </a:t>
            </a:r>
            <a:r>
              <a:rPr lang="et-EE" sz="2800" dirty="0">
                <a:latin typeface="Calibri" panose="020F0502020204030204" pitchFamily="34" charset="0"/>
                <a:cs typeface="Calibri" panose="020F0502020204030204" pitchFamily="34" charset="0"/>
              </a:rPr>
              <a:t>või </a:t>
            </a:r>
          </a:p>
          <a:p>
            <a:r>
              <a:rPr lang="et-EE" sz="2800" dirty="0">
                <a:latin typeface="Calibri" panose="020F0502020204030204" pitchFamily="34" charset="0"/>
                <a:cs typeface="Calibri" panose="020F0502020204030204" pitchFamily="34" charset="0"/>
              </a:rPr>
              <a:t>alustanud arutelu õigusaktide muutmiseks </a:t>
            </a:r>
          </a:p>
          <a:p>
            <a:r>
              <a:rPr lang="et-EE" sz="2800" i="1" dirty="0">
                <a:solidFill>
                  <a:schemeClr val="accent3">
                    <a:lumMod val="40000"/>
                    <a:lumOff val="60000"/>
                  </a:schemeClr>
                </a:solidFill>
                <a:latin typeface="Calibri" panose="020F0502020204030204" pitchFamily="34" charset="0"/>
                <a:cs typeface="Calibri" panose="020F0502020204030204" pitchFamily="34" charset="0"/>
              </a:rPr>
              <a:t>(Saksamaa, Iirimaa, Luksemburg, Holland)</a:t>
            </a:r>
          </a:p>
          <a:p>
            <a:pPr>
              <a:buFontTx/>
              <a:buChar char="-"/>
            </a:pPr>
            <a:endParaRPr lang="et-EE" sz="1295" dirty="0"/>
          </a:p>
        </p:txBody>
      </p:sp>
    </p:spTree>
    <p:extLst>
      <p:ext uri="{BB962C8B-B14F-4D97-AF65-F5344CB8AC3E}">
        <p14:creationId xmlns:p14="http://schemas.microsoft.com/office/powerpoint/2010/main" val="3355997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7616" y="273621"/>
            <a:ext cx="10937082" cy="910431"/>
          </a:xfrm>
        </p:spPr>
        <p:txBody>
          <a:bodyPr anchor="ctr">
            <a:normAutofit/>
          </a:bodyPr>
          <a:lstStyle/>
          <a:p>
            <a:r>
              <a:rPr lang="et-EE" sz="3600" dirty="0">
                <a:latin typeface="Calibri" panose="020F0502020204030204" pitchFamily="34" charset="0"/>
                <a:cs typeface="Calibri" panose="020F0502020204030204" pitchFamily="34" charset="0"/>
              </a:rPr>
              <a:t>Õigusakt vs kollektiivleping</a:t>
            </a:r>
          </a:p>
        </p:txBody>
      </p:sp>
      <p:pic>
        <p:nvPicPr>
          <p:cNvPr id="1028" name="Picture 4" descr="Teleworking Employees, COVID-19, and the Resulting SALT Effects">
            <a:extLst>
              <a:ext uri="{FF2B5EF4-FFF2-40B4-BE49-F238E27FC236}">
                <a16:creationId xmlns:a16="http://schemas.microsoft.com/office/drawing/2014/main" id="{88A52B8E-93B0-4C96-B0D6-76E7D16EC17B}"/>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459532" y="1616100"/>
            <a:ext cx="5616624" cy="4464497"/>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9" name="Content Placeholder 8"/>
          <p:cNvSpPr>
            <a:spLocks noGrp="1"/>
          </p:cNvSpPr>
          <p:nvPr>
            <p:ph sz="quarter" idx="4"/>
          </p:nvPr>
        </p:nvSpPr>
        <p:spPr>
          <a:xfrm>
            <a:off x="6220173" y="1472084"/>
            <a:ext cx="5760640" cy="5313536"/>
          </a:xfrm>
        </p:spPr>
        <p:txBody>
          <a:bodyPr>
            <a:normAutofit/>
          </a:bodyPr>
          <a:lstStyle/>
          <a:p>
            <a:r>
              <a:rPr lang="et-EE" sz="3000" dirty="0">
                <a:latin typeface="Calibri" panose="020F0502020204030204" pitchFamily="34" charset="0"/>
                <a:cs typeface="Calibri" panose="020F0502020204030204" pitchFamily="34" charset="0"/>
              </a:rPr>
              <a:t>Kaugtöö on reguleeritud </a:t>
            </a:r>
            <a:r>
              <a:rPr lang="et-EE" sz="3000" b="1" dirty="0">
                <a:solidFill>
                  <a:schemeClr val="tx2"/>
                </a:solidFill>
                <a:latin typeface="Calibri" panose="020F0502020204030204" pitchFamily="34" charset="0"/>
                <a:cs typeface="Calibri" panose="020F0502020204030204" pitchFamily="34" charset="0"/>
              </a:rPr>
              <a:t>õigusaktiga</a:t>
            </a:r>
            <a:r>
              <a:rPr lang="et-EE" sz="3000" b="1" dirty="0">
                <a:latin typeface="Calibri" panose="020F0502020204030204" pitchFamily="34" charset="0"/>
                <a:cs typeface="Calibri" panose="020F0502020204030204" pitchFamily="34" charset="0"/>
              </a:rPr>
              <a:t> </a:t>
            </a:r>
            <a:r>
              <a:rPr lang="et-EE" sz="3000" dirty="0">
                <a:latin typeface="Calibri" panose="020F0502020204030204" pitchFamily="34" charset="0"/>
                <a:cs typeface="Calibri" panose="020F0502020204030204" pitchFamily="34" charset="0"/>
              </a:rPr>
              <a:t>(Bulgaaria, Tšehhi, Eesti, Läti, Leedu, Malta, Slovakkia, Poola, Rumeenia) ja/või </a:t>
            </a:r>
            <a:r>
              <a:rPr lang="et-EE" sz="3000" b="1" dirty="0">
                <a:solidFill>
                  <a:schemeClr val="tx2"/>
                </a:solidFill>
                <a:latin typeface="Calibri" panose="020F0502020204030204" pitchFamily="34" charset="0"/>
                <a:cs typeface="Calibri" panose="020F0502020204030204" pitchFamily="34" charset="0"/>
              </a:rPr>
              <a:t>kollektiivlepingutega</a:t>
            </a:r>
            <a:r>
              <a:rPr lang="et-EE" sz="3000" b="1" dirty="0">
                <a:latin typeface="Calibri" panose="020F0502020204030204" pitchFamily="34" charset="0"/>
                <a:cs typeface="Calibri" panose="020F0502020204030204" pitchFamily="34" charset="0"/>
              </a:rPr>
              <a:t> </a:t>
            </a:r>
            <a:r>
              <a:rPr lang="et-EE" sz="3000" dirty="0">
                <a:latin typeface="Calibri" panose="020F0502020204030204" pitchFamily="34" charset="0"/>
                <a:cs typeface="Calibri" panose="020F0502020204030204" pitchFamily="34" charset="0"/>
              </a:rPr>
              <a:t>(Põhjamaad, Prantsusmaa, Luksemburg, Belgia, Hispaania, Itaalia, Kreeka)</a:t>
            </a:r>
          </a:p>
          <a:p>
            <a:pPr marL="0" indent="0">
              <a:buNone/>
            </a:pPr>
            <a:endParaRPr lang="et-EE" sz="3000" dirty="0">
              <a:latin typeface="Calibri" panose="020F0502020204030204" pitchFamily="34" charset="0"/>
              <a:cs typeface="Calibri" panose="020F0502020204030204" pitchFamily="34" charset="0"/>
            </a:endParaRPr>
          </a:p>
          <a:p>
            <a:r>
              <a:rPr lang="et-EE" sz="3000" dirty="0">
                <a:latin typeface="Calibri" panose="020F0502020204030204" pitchFamily="34" charset="0"/>
                <a:cs typeface="Calibri" panose="020F0502020204030204" pitchFamily="34" charset="0"/>
              </a:rPr>
              <a:t>Regulatsiooni asemel </a:t>
            </a:r>
            <a:r>
              <a:rPr lang="et-EE" sz="3000" b="1" dirty="0">
                <a:solidFill>
                  <a:schemeClr val="tx2"/>
                </a:solidFill>
                <a:latin typeface="Calibri" panose="020F0502020204030204" pitchFamily="34" charset="0"/>
                <a:cs typeface="Calibri" panose="020F0502020204030204" pitchFamily="34" charset="0"/>
              </a:rPr>
              <a:t>juhised</a:t>
            </a:r>
          </a:p>
          <a:p>
            <a:r>
              <a:rPr lang="et-EE" sz="3000" dirty="0">
                <a:latin typeface="Calibri" panose="020F0502020204030204" pitchFamily="34" charset="0"/>
                <a:cs typeface="Calibri" panose="020F0502020204030204" pitchFamily="34" charset="0"/>
              </a:rPr>
              <a:t>(Iirimaa, Küpros)</a:t>
            </a:r>
          </a:p>
        </p:txBody>
      </p:sp>
    </p:spTree>
    <p:extLst>
      <p:ext uri="{BB962C8B-B14F-4D97-AF65-F5344CB8AC3E}">
        <p14:creationId xmlns:p14="http://schemas.microsoft.com/office/powerpoint/2010/main" val="218013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18336" y="-306836"/>
            <a:ext cx="2752137" cy="1157747"/>
          </a:xfrm>
        </p:spPr>
        <p:txBody>
          <a:bodyPr anchor="b">
            <a:normAutofit/>
          </a:bodyPr>
          <a:lstStyle/>
          <a:p>
            <a:r>
              <a:rPr lang="et-EE" dirty="0">
                <a:latin typeface="Calibri" panose="020F0502020204030204" pitchFamily="34" charset="0"/>
                <a:cs typeface="Calibri" panose="020F0502020204030204" pitchFamily="34" charset="0"/>
              </a:rPr>
              <a:t>Eestis</a:t>
            </a:r>
          </a:p>
        </p:txBody>
      </p:sp>
      <p:pic>
        <p:nvPicPr>
          <p:cNvPr id="2050" name="Picture 2" descr="TELEWORKING: A New Trend in the Organizational Change Patterns, As A Result  of the COVID-19 Pandemic | Adamas University">
            <a:extLst>
              <a:ext uri="{FF2B5EF4-FFF2-40B4-BE49-F238E27FC236}">
                <a16:creationId xmlns:a16="http://schemas.microsoft.com/office/drawing/2014/main" id="{87FF6335-9787-4C0D-85A1-0E41EDDC221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56276" y="850911"/>
            <a:ext cx="4676454" cy="307405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9" name="Content Placeholder 8"/>
          <p:cNvSpPr>
            <a:spLocks noGrp="1"/>
          </p:cNvSpPr>
          <p:nvPr>
            <p:ph type="body" sz="half" idx="2"/>
          </p:nvPr>
        </p:nvSpPr>
        <p:spPr>
          <a:xfrm>
            <a:off x="618336" y="850911"/>
            <a:ext cx="6321916" cy="5877757"/>
          </a:xfrm>
        </p:spPr>
        <p:txBody>
          <a:bodyPr>
            <a:normAutofit/>
          </a:bodyPr>
          <a:lstStyle/>
          <a:p>
            <a:pPr marL="0" indent="0">
              <a:buNone/>
            </a:pPr>
            <a:r>
              <a:rPr lang="et-EE" sz="2800" b="1" dirty="0">
                <a:latin typeface="Calibri" panose="020F0502020204030204" pitchFamily="34" charset="0"/>
                <a:cs typeface="Calibri" panose="020F0502020204030204" pitchFamily="34" charset="0"/>
              </a:rPr>
              <a:t>Eestis sõlmisid sotsiaalpartnerid 2017.a </a:t>
            </a:r>
            <a:r>
              <a:rPr lang="et-EE" sz="2800" b="1" dirty="0" err="1">
                <a:latin typeface="Calibri" panose="020F0502020204030204" pitchFamily="34" charset="0"/>
                <a:cs typeface="Calibri" panose="020F0502020204030204" pitchFamily="34" charset="0"/>
              </a:rPr>
              <a:t>kaugtöö</a:t>
            </a:r>
            <a:r>
              <a:rPr lang="et-EE" sz="2800" b="1" dirty="0">
                <a:latin typeface="Calibri" panose="020F0502020204030204" pitchFamily="34" charset="0"/>
                <a:cs typeface="Calibri" panose="020F0502020204030204" pitchFamily="34" charset="0"/>
              </a:rPr>
              <a:t> raamkokkuleppe: </a:t>
            </a:r>
            <a:r>
              <a:rPr lang="et-EE" sz="2800" dirty="0">
                <a:latin typeface="Calibri" panose="020F0502020204030204" pitchFamily="34" charset="0"/>
                <a:cs typeface="Calibri" panose="020F0502020204030204" pitchFamily="34" charset="0"/>
                <a:hlinkClick r:id="rId4"/>
              </a:rPr>
              <a:t>https://www.eakl.ee/kokkulepped/kaugtoo-kokkulepe</a:t>
            </a:r>
            <a:r>
              <a:rPr lang="et-EE" sz="2800" dirty="0">
                <a:latin typeface="Calibri" panose="020F0502020204030204" pitchFamily="34" charset="0"/>
                <a:cs typeface="Calibri" panose="020F0502020204030204" pitchFamily="34" charset="0"/>
              </a:rPr>
              <a:t> </a:t>
            </a:r>
          </a:p>
          <a:p>
            <a:pPr marL="0" indent="0">
              <a:buNone/>
            </a:pPr>
            <a:r>
              <a:rPr lang="et-EE" sz="2800" dirty="0">
                <a:latin typeface="Calibri" panose="020F0502020204030204" pitchFamily="34" charset="0"/>
                <a:cs typeface="Calibri" panose="020F0502020204030204" pitchFamily="34" charset="0"/>
              </a:rPr>
              <a:t>(mittesiduvad/üldised suunised)</a:t>
            </a:r>
          </a:p>
          <a:p>
            <a:pPr marL="0" indent="0">
              <a:buNone/>
            </a:pPr>
            <a:endParaRPr lang="et-EE" sz="2800" dirty="0">
              <a:latin typeface="Calibri" panose="020F0502020204030204" pitchFamily="34" charset="0"/>
              <a:cs typeface="Calibri" panose="020F0502020204030204" pitchFamily="34" charset="0"/>
            </a:endParaRPr>
          </a:p>
          <a:p>
            <a:pPr marL="0" indent="0">
              <a:buNone/>
            </a:pPr>
            <a:r>
              <a:rPr lang="et-EE" sz="2800" b="1" dirty="0">
                <a:latin typeface="Calibri" panose="020F0502020204030204" pitchFamily="34" charset="0"/>
                <a:cs typeface="Calibri" panose="020F0502020204030204" pitchFamily="34" charset="0"/>
              </a:rPr>
              <a:t>Kaugtöö juhis: </a:t>
            </a:r>
            <a:r>
              <a:rPr lang="et-EE" sz="2800" dirty="0">
                <a:latin typeface="Calibri" panose="020F0502020204030204" pitchFamily="34" charset="0"/>
                <a:cs typeface="Calibri" panose="020F0502020204030204" pitchFamily="34" charset="0"/>
                <a:hlinkClick r:id="rId5"/>
              </a:rPr>
              <a:t>https://admin.tooelu.ee/sites/default/files/2022-12/Kaugt%C3%B6%C3%B6taja%20t%C3%B6%C3%B6tervishoid%20ja%20-ohutuse%20juhis_uuendatud.pdf</a:t>
            </a:r>
            <a:endParaRPr lang="et-EE" sz="2800" dirty="0">
              <a:latin typeface="Calibri" panose="020F0502020204030204" pitchFamily="34" charset="0"/>
              <a:cs typeface="Calibri" panose="020F0502020204030204" pitchFamily="34" charset="0"/>
            </a:endParaRPr>
          </a:p>
          <a:p>
            <a:pPr marL="0" indent="0">
              <a:buNone/>
            </a:pPr>
            <a:endParaRPr lang="et-EE" sz="2800" dirty="0">
              <a:latin typeface="Calibri" panose="020F0502020204030204" pitchFamily="34" charset="0"/>
              <a:cs typeface="Calibri" panose="020F0502020204030204" pitchFamily="34" charset="0"/>
            </a:endParaRPr>
          </a:p>
          <a:p>
            <a:pPr marL="0" indent="0">
              <a:buNone/>
            </a:pPr>
            <a:endParaRPr lang="et-EE" sz="2800" dirty="0">
              <a:latin typeface="Calibri" panose="020F0502020204030204" pitchFamily="34" charset="0"/>
              <a:cs typeface="Calibri" panose="020F0502020204030204" pitchFamily="34" charset="0"/>
            </a:endParaRPr>
          </a:p>
          <a:p>
            <a:pPr marL="0" indent="0">
              <a:buNone/>
            </a:pPr>
            <a:endParaRPr lang="et-EE" dirty="0"/>
          </a:p>
        </p:txBody>
      </p:sp>
      <p:sp>
        <p:nvSpPr>
          <p:cNvPr id="2" name="TextBox 1">
            <a:extLst>
              <a:ext uri="{FF2B5EF4-FFF2-40B4-BE49-F238E27FC236}">
                <a16:creationId xmlns:a16="http://schemas.microsoft.com/office/drawing/2014/main" id="{77C0ED57-DA89-4D52-BFB1-BDC0101107C7}"/>
              </a:ext>
            </a:extLst>
          </p:cNvPr>
          <p:cNvSpPr txBox="1"/>
          <p:nvPr/>
        </p:nvSpPr>
        <p:spPr>
          <a:xfrm>
            <a:off x="7715520" y="4568428"/>
            <a:ext cx="3818457" cy="1938992"/>
          </a:xfrm>
          <a:prstGeom prst="rect">
            <a:avLst/>
          </a:prstGeom>
          <a:noFill/>
        </p:spPr>
        <p:txBody>
          <a:bodyPr wrap="square" rtlCol="0">
            <a:spAutoFit/>
          </a:bodyPr>
          <a:lstStyle/>
          <a:p>
            <a:r>
              <a:rPr lang="et-EE" sz="2400" b="1" dirty="0">
                <a:solidFill>
                  <a:schemeClr val="tx2"/>
                </a:solidFill>
                <a:latin typeface="Calibri" panose="020F0502020204030204" pitchFamily="34" charset="0"/>
                <a:cs typeface="Calibri" panose="020F0502020204030204" pitchFamily="34" charset="0"/>
              </a:rPr>
              <a:t>Töölepingu seadus</a:t>
            </a:r>
          </a:p>
          <a:p>
            <a:r>
              <a:rPr lang="et-EE" sz="2400" b="1" dirty="0">
                <a:solidFill>
                  <a:schemeClr val="tx2"/>
                </a:solidFill>
                <a:latin typeface="Calibri" panose="020F0502020204030204" pitchFamily="34" charset="0"/>
                <a:cs typeface="Calibri" panose="020F0502020204030204" pitchFamily="34" charset="0"/>
              </a:rPr>
              <a:t> </a:t>
            </a:r>
            <a:endParaRPr lang="et-EE" b="1" dirty="0">
              <a:solidFill>
                <a:schemeClr val="tx2"/>
              </a:solidFill>
              <a:latin typeface="Calibri" panose="020F0502020204030204" pitchFamily="34" charset="0"/>
              <a:cs typeface="Calibri" panose="020F0502020204030204" pitchFamily="34" charset="0"/>
            </a:endParaRPr>
          </a:p>
          <a:p>
            <a:r>
              <a:rPr lang="et-EE" sz="2400" b="1" dirty="0">
                <a:solidFill>
                  <a:schemeClr val="tx2"/>
                </a:solidFill>
                <a:latin typeface="Calibri" panose="020F0502020204030204" pitchFamily="34" charset="0"/>
                <a:cs typeface="Calibri" panose="020F0502020204030204" pitchFamily="34" charset="0"/>
              </a:rPr>
              <a:t>Töötervishoiu ja tööohutuse seadus</a:t>
            </a:r>
          </a:p>
          <a:p>
            <a:endParaRPr lang="et-EE" dirty="0"/>
          </a:p>
        </p:txBody>
      </p:sp>
    </p:spTree>
    <p:extLst>
      <p:ext uri="{BB962C8B-B14F-4D97-AF65-F5344CB8AC3E}">
        <p14:creationId xmlns:p14="http://schemas.microsoft.com/office/powerpoint/2010/main" val="2501368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91FFE96-BDC2-4E62-A072-995282A3690B}"/>
              </a:ext>
            </a:extLst>
          </p:cNvPr>
          <p:cNvSpPr>
            <a:spLocks noGrp="1"/>
          </p:cNvSpPr>
          <p:nvPr>
            <p:ph type="title"/>
          </p:nvPr>
        </p:nvSpPr>
        <p:spPr>
          <a:xfrm>
            <a:off x="607616" y="273621"/>
            <a:ext cx="10937082" cy="1138767"/>
          </a:xfrm>
        </p:spPr>
        <p:txBody>
          <a:bodyPr anchor="ctr">
            <a:normAutofit/>
          </a:bodyPr>
          <a:lstStyle/>
          <a:p>
            <a:r>
              <a:rPr lang="et-EE" dirty="0">
                <a:latin typeface="Calibri" panose="020F0502020204030204" pitchFamily="34" charset="0"/>
                <a:cs typeface="Calibri" panose="020F0502020204030204" pitchFamily="34" charset="0"/>
              </a:rPr>
              <a:t>Kaugtöö</a:t>
            </a:r>
          </a:p>
        </p:txBody>
      </p:sp>
      <p:pic>
        <p:nvPicPr>
          <p:cNvPr id="3074" name="Picture 2" descr="80% of employees prefer to telework. Is your company ready?">
            <a:extLst>
              <a:ext uri="{FF2B5EF4-FFF2-40B4-BE49-F238E27FC236}">
                <a16:creationId xmlns:a16="http://schemas.microsoft.com/office/drawing/2014/main" id="{600E8095-6D53-4EB7-86E5-44B4A300C72A}"/>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607614" y="1832124"/>
            <a:ext cx="4256324" cy="300600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Sisu kohatäide 2">
            <a:extLst>
              <a:ext uri="{FF2B5EF4-FFF2-40B4-BE49-F238E27FC236}">
                <a16:creationId xmlns:a16="http://schemas.microsoft.com/office/drawing/2014/main" id="{41DB2979-1FE1-4EF2-ABDB-1EAF73C112FD}"/>
              </a:ext>
            </a:extLst>
          </p:cNvPr>
          <p:cNvSpPr>
            <a:spLocks noGrp="1"/>
          </p:cNvSpPr>
          <p:nvPr>
            <p:ph sz="quarter" idx="4"/>
          </p:nvPr>
        </p:nvSpPr>
        <p:spPr>
          <a:xfrm>
            <a:off x="5212060" y="1027263"/>
            <a:ext cx="6332637" cy="4665781"/>
          </a:xfrm>
        </p:spPr>
        <p:txBody>
          <a:bodyPr>
            <a:normAutofit fontScale="92500"/>
          </a:bodyPr>
          <a:lstStyle/>
          <a:p>
            <a:r>
              <a:rPr lang="et-EE" dirty="0">
                <a:latin typeface="Calibri" panose="020F0502020204030204" pitchFamily="34" charset="0"/>
                <a:cs typeface="Calibri" panose="020F0502020204030204" pitchFamily="34" charset="0"/>
              </a:rPr>
              <a:t>Töötaja täidab </a:t>
            </a:r>
            <a:r>
              <a:rPr lang="et-EE" b="1" dirty="0">
                <a:solidFill>
                  <a:schemeClr val="tx2"/>
                </a:solidFill>
                <a:latin typeface="Calibri" panose="020F0502020204030204" pitchFamily="34" charset="0"/>
                <a:cs typeface="Calibri" panose="020F0502020204030204" pitchFamily="34" charset="0"/>
              </a:rPr>
              <a:t>poolte kokkuleppel </a:t>
            </a:r>
            <a:r>
              <a:rPr lang="et-EE" dirty="0">
                <a:latin typeface="Calibri" panose="020F0502020204030204" pitchFamily="34" charset="0"/>
                <a:cs typeface="Calibri" panose="020F0502020204030204" pitchFamily="34" charset="0"/>
              </a:rPr>
              <a:t>oma </a:t>
            </a:r>
            <a:r>
              <a:rPr lang="et-EE" dirty="0">
                <a:solidFill>
                  <a:schemeClr val="tx2"/>
                </a:solidFill>
                <a:latin typeface="Calibri" panose="020F0502020204030204" pitchFamily="34" charset="0"/>
                <a:cs typeface="Calibri" panose="020F0502020204030204" pitchFamily="34" charset="0"/>
              </a:rPr>
              <a:t>igapäevaseid tööülesandeid väljaspool tööandja asukohta</a:t>
            </a:r>
          </a:p>
          <a:p>
            <a:endParaRPr lang="et-EE" i="1" dirty="0">
              <a:latin typeface="Calibri" panose="020F0502020204030204" pitchFamily="34" charset="0"/>
              <a:cs typeface="Calibri" panose="020F0502020204030204" pitchFamily="34" charset="0"/>
            </a:endParaRPr>
          </a:p>
          <a:p>
            <a:r>
              <a:rPr lang="et-EE" i="1" dirty="0">
                <a:latin typeface="Calibri" panose="020F0502020204030204" pitchFamily="34" charset="0"/>
                <a:cs typeface="Calibri" panose="020F0502020204030204" pitchFamily="34" charset="0"/>
              </a:rPr>
              <a:t>Töötaja ja tööandja võivad kokku leppida </a:t>
            </a:r>
            <a:r>
              <a:rPr lang="et-EE" b="1" i="1" dirty="0">
                <a:latin typeface="Calibri" panose="020F0502020204030204" pitchFamily="34" charset="0"/>
                <a:cs typeface="Calibri" panose="020F0502020204030204" pitchFamily="34" charset="0"/>
              </a:rPr>
              <a:t>konkreetses </a:t>
            </a:r>
            <a:r>
              <a:rPr lang="et-EE" b="1" i="1" dirty="0" err="1">
                <a:latin typeface="Calibri" panose="020F0502020204030204" pitchFamily="34" charset="0"/>
                <a:cs typeface="Calibri" panose="020F0502020204030204" pitchFamily="34" charset="0"/>
              </a:rPr>
              <a:t>kaugtöö</a:t>
            </a:r>
            <a:r>
              <a:rPr lang="et-EE" b="1" i="1" dirty="0">
                <a:latin typeface="Calibri" panose="020F0502020204030204" pitchFamily="34" charset="0"/>
                <a:cs typeface="Calibri" panose="020F0502020204030204" pitchFamily="34" charset="0"/>
              </a:rPr>
              <a:t> tegemise kohas </a:t>
            </a:r>
            <a:r>
              <a:rPr lang="et-EE" i="1" dirty="0">
                <a:latin typeface="Calibri" panose="020F0502020204030204" pitchFamily="34" charset="0"/>
                <a:cs typeface="Calibri" panose="020F0502020204030204" pitchFamily="34" charset="0"/>
              </a:rPr>
              <a:t>(nt töötaja kodu) või selles, et töötaja teeb tööd </a:t>
            </a:r>
            <a:r>
              <a:rPr lang="et-EE" b="1" i="1" dirty="0">
                <a:latin typeface="Calibri" panose="020F0502020204030204" pitchFamily="34" charset="0"/>
                <a:cs typeface="Calibri" panose="020F0502020204030204" pitchFamily="34" charset="0"/>
              </a:rPr>
              <a:t>erinevates kohtades </a:t>
            </a:r>
            <a:r>
              <a:rPr lang="et-EE" i="1" dirty="0">
                <a:latin typeface="Calibri" panose="020F0502020204030204" pitchFamily="34" charset="0"/>
                <a:cs typeface="Calibri" panose="020F0502020204030204" pitchFamily="34" charset="0"/>
              </a:rPr>
              <a:t>(nt kodus, raamatukogus, kohvikus)</a:t>
            </a:r>
          </a:p>
          <a:p>
            <a:pPr marL="0" indent="0">
              <a:buNone/>
            </a:pPr>
            <a:endParaRPr lang="et-EE" dirty="0"/>
          </a:p>
        </p:txBody>
      </p:sp>
    </p:spTree>
    <p:extLst>
      <p:ext uri="{BB962C8B-B14F-4D97-AF65-F5344CB8AC3E}">
        <p14:creationId xmlns:p14="http://schemas.microsoft.com/office/powerpoint/2010/main" val="249371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7615" y="273621"/>
            <a:ext cx="11544697" cy="1138767"/>
          </a:xfrm>
        </p:spPr>
        <p:txBody>
          <a:bodyPr/>
          <a:lstStyle/>
          <a:p>
            <a:r>
              <a:rPr lang="et-EE" sz="5400" dirty="0">
                <a:latin typeface="Calibri" panose="020F0502020204030204" pitchFamily="34" charset="0"/>
                <a:cs typeface="Calibri" panose="020F0502020204030204" pitchFamily="34" charset="0"/>
              </a:rPr>
              <a:t>Töötervishoid ja tööohutus </a:t>
            </a:r>
            <a:r>
              <a:rPr lang="et-EE" sz="5400" dirty="0" err="1">
                <a:latin typeface="Calibri" panose="020F0502020204030204" pitchFamily="34" charset="0"/>
                <a:cs typeface="Calibri" panose="020F0502020204030204" pitchFamily="34" charset="0"/>
              </a:rPr>
              <a:t>kaugtööl</a:t>
            </a:r>
            <a:endParaRPr lang="et-EE" sz="5400" dirty="0"/>
          </a:p>
        </p:txBody>
      </p:sp>
      <p:sp>
        <p:nvSpPr>
          <p:cNvPr id="9" name="Content Placeholder 8"/>
          <p:cNvSpPr>
            <a:spLocks noGrp="1"/>
          </p:cNvSpPr>
          <p:nvPr>
            <p:ph sz="half" idx="1"/>
          </p:nvPr>
        </p:nvSpPr>
        <p:spPr/>
        <p:txBody>
          <a:bodyPr>
            <a:normAutofit fontScale="85000" lnSpcReduction="10000"/>
          </a:bodyPr>
          <a:lstStyle/>
          <a:p>
            <a:r>
              <a:rPr lang="et-EE" sz="4000" dirty="0" err="1">
                <a:solidFill>
                  <a:schemeClr val="accent1"/>
                </a:solidFill>
                <a:latin typeface="Calibri" panose="020F0502020204030204" pitchFamily="34" charset="0"/>
                <a:cs typeface="Calibri" panose="020F0502020204030204" pitchFamily="34" charset="0"/>
              </a:rPr>
              <a:t>Psühhosotsiaalsed</a:t>
            </a:r>
            <a:r>
              <a:rPr lang="et-EE" sz="4000" dirty="0">
                <a:solidFill>
                  <a:schemeClr val="accent1"/>
                </a:solidFill>
                <a:latin typeface="Calibri" panose="020F0502020204030204" pitchFamily="34" charset="0"/>
                <a:cs typeface="Calibri" panose="020F0502020204030204" pitchFamily="34" charset="0"/>
              </a:rPr>
              <a:t> ohud </a:t>
            </a:r>
            <a:r>
              <a:rPr lang="et-EE" sz="4000" dirty="0">
                <a:latin typeface="Calibri" panose="020F0502020204030204" pitchFamily="34" charset="0"/>
                <a:cs typeface="Calibri" panose="020F0502020204030204" pitchFamily="34" charset="0"/>
              </a:rPr>
              <a:t>– pikad töötunnid, töö intensiivistumine, pidev valmisolek töö tegemiseks, eraldatus = stress, ärevus, läbipõlemine</a:t>
            </a:r>
          </a:p>
          <a:p>
            <a:pPr marL="0" indent="0">
              <a:buNone/>
            </a:pPr>
            <a:endParaRPr lang="et-EE" sz="4000" dirty="0">
              <a:latin typeface="Calibri" panose="020F0502020204030204" pitchFamily="34" charset="0"/>
              <a:cs typeface="Calibri" panose="020F0502020204030204" pitchFamily="34" charset="0"/>
            </a:endParaRPr>
          </a:p>
          <a:p>
            <a:r>
              <a:rPr lang="et-EE" sz="4000" dirty="0">
                <a:solidFill>
                  <a:schemeClr val="accent1"/>
                </a:solidFill>
                <a:latin typeface="Calibri" panose="020F0502020204030204" pitchFamily="34" charset="0"/>
                <a:cs typeface="Calibri" panose="020F0502020204030204" pitchFamily="34" charset="0"/>
              </a:rPr>
              <a:t>Kuvariga ja/või </a:t>
            </a:r>
            <a:r>
              <a:rPr lang="et-EE" sz="4000" b="1" dirty="0">
                <a:solidFill>
                  <a:schemeClr val="accent1"/>
                </a:solidFill>
                <a:latin typeface="Calibri" panose="020F0502020204030204" pitchFamily="34" charset="0"/>
                <a:cs typeface="Calibri" panose="020F0502020204030204" pitchFamily="34" charset="0"/>
              </a:rPr>
              <a:t>sundasendis</a:t>
            </a:r>
            <a:r>
              <a:rPr lang="et-EE" sz="4000" dirty="0">
                <a:solidFill>
                  <a:schemeClr val="accent1"/>
                </a:solidFill>
                <a:latin typeface="Calibri" panose="020F0502020204030204" pitchFamily="34" charset="0"/>
                <a:cs typeface="Calibri" panose="020F0502020204030204" pitchFamily="34" charset="0"/>
              </a:rPr>
              <a:t> töötamine</a:t>
            </a:r>
            <a:r>
              <a:rPr lang="et-EE" sz="4000" dirty="0">
                <a:latin typeface="Calibri" panose="020F0502020204030204" pitchFamily="34" charset="0"/>
                <a:cs typeface="Calibri" panose="020F0502020204030204" pitchFamily="34" charset="0"/>
              </a:rPr>
              <a:t>, sh pikaaegsed valed istumisasendid, vähesed asendivahetused ja puudulikud liikumispausid = lihas-luukonna häired</a:t>
            </a:r>
          </a:p>
          <a:p>
            <a:pPr marL="0" indent="0">
              <a:buNone/>
            </a:pPr>
            <a:endParaRPr lang="et-EE" sz="4000" dirty="0">
              <a:latin typeface="Calibri" panose="020F0502020204030204" pitchFamily="34" charset="0"/>
              <a:cs typeface="Calibri" panose="020F0502020204030204" pitchFamily="34" charset="0"/>
            </a:endParaRPr>
          </a:p>
          <a:p>
            <a:r>
              <a:rPr lang="et-EE" sz="4000" dirty="0">
                <a:solidFill>
                  <a:schemeClr val="accent1"/>
                </a:solidFill>
                <a:latin typeface="Calibri" panose="020F0502020204030204" pitchFamily="34" charset="0"/>
                <a:cs typeface="Calibri" panose="020F0502020204030204" pitchFamily="34" charset="0"/>
              </a:rPr>
              <a:t>Peavalud, silmade ülekoormus</a:t>
            </a:r>
          </a:p>
        </p:txBody>
      </p:sp>
    </p:spTree>
    <p:extLst>
      <p:ext uri="{BB962C8B-B14F-4D97-AF65-F5344CB8AC3E}">
        <p14:creationId xmlns:p14="http://schemas.microsoft.com/office/powerpoint/2010/main" val="1815805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alkiri 1">
            <a:extLst>
              <a:ext uri="{FF2B5EF4-FFF2-40B4-BE49-F238E27FC236}">
                <a16:creationId xmlns:a16="http://schemas.microsoft.com/office/drawing/2014/main" id="{FAE1930D-B8E0-4197-9BA0-48023E496A3F}"/>
              </a:ext>
            </a:extLst>
          </p:cNvPr>
          <p:cNvSpPr>
            <a:spLocks noGrp="1"/>
          </p:cNvSpPr>
          <p:nvPr>
            <p:ph type="title"/>
          </p:nvPr>
        </p:nvSpPr>
        <p:spPr>
          <a:xfrm>
            <a:off x="608013" y="273050"/>
            <a:ext cx="10936287" cy="1139825"/>
          </a:xfrm>
        </p:spPr>
        <p:txBody>
          <a:bodyPr anchor="ctr">
            <a:normAutofit/>
          </a:bodyPr>
          <a:lstStyle/>
          <a:p>
            <a:r>
              <a:rPr lang="et-EE" dirty="0">
                <a:latin typeface="Calibri" panose="020F0502020204030204" pitchFamily="34" charset="0"/>
                <a:cs typeface="Calibri" panose="020F0502020204030204" pitchFamily="34" charset="0"/>
              </a:rPr>
              <a:t>Teised riigid?</a:t>
            </a:r>
          </a:p>
        </p:txBody>
      </p:sp>
      <p:pic>
        <p:nvPicPr>
          <p:cNvPr id="4098" name="Picture 2" descr="industriAll Europe | NEWS | Worker-friendly teleworking needs clear  regulation">
            <a:extLst>
              <a:ext uri="{FF2B5EF4-FFF2-40B4-BE49-F238E27FC236}">
                <a16:creationId xmlns:a16="http://schemas.microsoft.com/office/drawing/2014/main" id="{BB735A55-28D3-40DA-94C2-7B3DB7B5B3E0}"/>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a:stretch/>
        </p:blipFill>
        <p:spPr bwMode="auto">
          <a:xfrm>
            <a:off x="607614" y="2048148"/>
            <a:ext cx="4579084" cy="3553738"/>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Sisu kohatäide 2">
            <a:extLst>
              <a:ext uri="{FF2B5EF4-FFF2-40B4-BE49-F238E27FC236}">
                <a16:creationId xmlns:a16="http://schemas.microsoft.com/office/drawing/2014/main" id="{574E1176-CFBA-4E05-92AB-128D88F3E79A}"/>
              </a:ext>
            </a:extLst>
          </p:cNvPr>
          <p:cNvSpPr>
            <a:spLocks noGrp="1"/>
          </p:cNvSpPr>
          <p:nvPr>
            <p:ph sz="quarter" idx="4"/>
          </p:nvPr>
        </p:nvSpPr>
        <p:spPr>
          <a:xfrm>
            <a:off x="5428084" y="1412875"/>
            <a:ext cx="6552728" cy="4739729"/>
          </a:xfrm>
        </p:spPr>
        <p:txBody>
          <a:bodyPr>
            <a:normAutofit fontScale="92500" lnSpcReduction="20000"/>
          </a:bodyPr>
          <a:lstStyle/>
          <a:p>
            <a:pPr>
              <a:lnSpc>
                <a:spcPct val="90000"/>
              </a:lnSpc>
            </a:pPr>
            <a:r>
              <a:rPr lang="et-EE" sz="3600" dirty="0">
                <a:latin typeface="Calibri" panose="020F0502020204030204" pitchFamily="34" charset="0"/>
                <a:cs typeface="Calibri" panose="020F0502020204030204" pitchFamily="34" charset="0"/>
              </a:rPr>
              <a:t>Töötervishoiu ja tööohutuse reeglid kohalduvad kaugtöötajatele, sh nende </a:t>
            </a:r>
            <a:r>
              <a:rPr lang="et-EE" sz="3600" dirty="0">
                <a:solidFill>
                  <a:schemeClr val="accent1"/>
                </a:solidFill>
                <a:latin typeface="Calibri" panose="020F0502020204030204" pitchFamily="34" charset="0"/>
                <a:cs typeface="Calibri" panose="020F0502020204030204" pitchFamily="34" charset="0"/>
              </a:rPr>
              <a:t>töökeskkonna riske tuleb hinnata </a:t>
            </a:r>
          </a:p>
          <a:p>
            <a:pPr>
              <a:lnSpc>
                <a:spcPct val="90000"/>
              </a:lnSpc>
            </a:pPr>
            <a:endParaRPr lang="et-EE" sz="3600" dirty="0">
              <a:latin typeface="Calibri" panose="020F0502020204030204" pitchFamily="34" charset="0"/>
              <a:cs typeface="Calibri" panose="020F0502020204030204" pitchFamily="34" charset="0"/>
            </a:endParaRPr>
          </a:p>
          <a:p>
            <a:pPr>
              <a:lnSpc>
                <a:spcPct val="90000"/>
              </a:lnSpc>
            </a:pPr>
            <a:r>
              <a:rPr lang="et-EE" sz="3600" dirty="0">
                <a:latin typeface="Calibri" panose="020F0502020204030204" pitchFamily="34" charset="0"/>
                <a:cs typeface="Calibri" panose="020F0502020204030204" pitchFamily="34" charset="0"/>
              </a:rPr>
              <a:t>Vähesed riigid lubavad:</a:t>
            </a:r>
          </a:p>
          <a:p>
            <a:pPr marL="0" indent="0">
              <a:lnSpc>
                <a:spcPct val="90000"/>
              </a:lnSpc>
              <a:buNone/>
            </a:pPr>
            <a:r>
              <a:rPr lang="et-EE" sz="3600" dirty="0">
                <a:latin typeface="Calibri" panose="020F0502020204030204" pitchFamily="34" charset="0"/>
                <a:cs typeface="Calibri" panose="020F0502020204030204" pitchFamily="34" charset="0"/>
              </a:rPr>
              <a:t>- </a:t>
            </a:r>
            <a:r>
              <a:rPr lang="et-EE" sz="3600" dirty="0" err="1">
                <a:latin typeface="Calibri" panose="020F0502020204030204" pitchFamily="34" charset="0"/>
                <a:cs typeface="Calibri" panose="020F0502020204030204" pitchFamily="34" charset="0"/>
              </a:rPr>
              <a:t>kaugtööle</a:t>
            </a:r>
            <a:r>
              <a:rPr lang="et-EE" sz="3600" dirty="0">
                <a:latin typeface="Calibri" panose="020F0502020204030204" pitchFamily="34" charset="0"/>
                <a:cs typeface="Calibri" panose="020F0502020204030204" pitchFamily="34" charset="0"/>
              </a:rPr>
              <a:t> alles </a:t>
            </a:r>
            <a:r>
              <a:rPr lang="et-EE" sz="3600" dirty="0">
                <a:solidFill>
                  <a:schemeClr val="accent1"/>
                </a:solidFill>
                <a:latin typeface="Calibri" panose="020F0502020204030204" pitchFamily="34" charset="0"/>
                <a:cs typeface="Calibri" panose="020F0502020204030204" pitchFamily="34" charset="0"/>
              </a:rPr>
              <a:t>pärast riskianalüüsi </a:t>
            </a:r>
            <a:r>
              <a:rPr lang="et-EE" sz="3600" dirty="0">
                <a:latin typeface="Calibri" panose="020F0502020204030204" pitchFamily="34" charset="0"/>
                <a:cs typeface="Calibri" panose="020F0502020204030204" pitchFamily="34" charset="0"/>
              </a:rPr>
              <a:t>tegemist </a:t>
            </a:r>
          </a:p>
          <a:p>
            <a:pPr marL="0" indent="0">
              <a:lnSpc>
                <a:spcPct val="90000"/>
              </a:lnSpc>
              <a:buNone/>
            </a:pPr>
            <a:r>
              <a:rPr lang="et-EE" sz="3600" dirty="0">
                <a:latin typeface="Calibri" panose="020F0502020204030204" pitchFamily="34" charset="0"/>
                <a:cs typeface="Calibri" panose="020F0502020204030204" pitchFamily="34" charset="0"/>
              </a:rPr>
              <a:t>- tööinspektsioonil, tööandjal või töötajate esindajatel </a:t>
            </a:r>
            <a:r>
              <a:rPr lang="et-EE" sz="3600" dirty="0">
                <a:solidFill>
                  <a:schemeClr val="accent1"/>
                </a:solidFill>
                <a:latin typeface="Calibri" panose="020F0502020204030204" pitchFamily="34" charset="0"/>
                <a:cs typeface="Calibri" panose="020F0502020204030204" pitchFamily="34" charset="0"/>
              </a:rPr>
              <a:t>kodus </a:t>
            </a:r>
            <a:r>
              <a:rPr lang="et-EE" sz="3600" dirty="0" err="1">
                <a:solidFill>
                  <a:schemeClr val="accent1"/>
                </a:solidFill>
                <a:latin typeface="Calibri" panose="020F0502020204030204" pitchFamily="34" charset="0"/>
                <a:cs typeface="Calibri" panose="020F0502020204030204" pitchFamily="34" charset="0"/>
              </a:rPr>
              <a:t>kaugtöö</a:t>
            </a:r>
            <a:r>
              <a:rPr lang="et-EE" sz="3600" dirty="0">
                <a:solidFill>
                  <a:schemeClr val="accent1"/>
                </a:solidFill>
                <a:latin typeface="Calibri" panose="020F0502020204030204" pitchFamily="34" charset="0"/>
                <a:cs typeface="Calibri" panose="020F0502020204030204" pitchFamily="34" charset="0"/>
              </a:rPr>
              <a:t> kohaga tutvuda</a:t>
            </a:r>
          </a:p>
          <a:p>
            <a:pPr>
              <a:lnSpc>
                <a:spcPct val="90000"/>
              </a:lnSpc>
            </a:pPr>
            <a:endParaRPr lang="et-EE" sz="3000" dirty="0"/>
          </a:p>
        </p:txBody>
      </p:sp>
    </p:spTree>
    <p:extLst>
      <p:ext uri="{BB962C8B-B14F-4D97-AF65-F5344CB8AC3E}">
        <p14:creationId xmlns:p14="http://schemas.microsoft.com/office/powerpoint/2010/main" val="252578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DDCE125-9C6D-4A6E-A588-5BA7C51D6FE1}"/>
              </a:ext>
            </a:extLst>
          </p:cNvPr>
          <p:cNvSpPr>
            <a:spLocks noGrp="1"/>
          </p:cNvSpPr>
          <p:nvPr>
            <p:ph type="title"/>
          </p:nvPr>
        </p:nvSpPr>
        <p:spPr>
          <a:xfrm>
            <a:off x="607616" y="273621"/>
            <a:ext cx="10937082" cy="1138767"/>
          </a:xfrm>
        </p:spPr>
        <p:txBody>
          <a:bodyPr anchor="ctr">
            <a:normAutofit fontScale="90000"/>
          </a:bodyPr>
          <a:lstStyle/>
          <a:p>
            <a:pPr>
              <a:lnSpc>
                <a:spcPct val="90000"/>
              </a:lnSpc>
            </a:pPr>
            <a:r>
              <a:rPr lang="et-EE" sz="4900" dirty="0">
                <a:latin typeface="Calibri" panose="020F0502020204030204" pitchFamily="34" charset="0"/>
                <a:cs typeface="Calibri" panose="020F0502020204030204" pitchFamily="34" charset="0"/>
              </a:rPr>
              <a:t>Töötervishoiu ja tööohutuse seadus (TTOS)</a:t>
            </a:r>
          </a:p>
        </p:txBody>
      </p:sp>
      <p:sp>
        <p:nvSpPr>
          <p:cNvPr id="3" name="Sisu kohatäide 2">
            <a:extLst>
              <a:ext uri="{FF2B5EF4-FFF2-40B4-BE49-F238E27FC236}">
                <a16:creationId xmlns:a16="http://schemas.microsoft.com/office/drawing/2014/main" id="{6A456AD9-9B1C-41F7-B232-FCF2FA0E30BB}"/>
              </a:ext>
            </a:extLst>
          </p:cNvPr>
          <p:cNvSpPr>
            <a:spLocks noGrp="1"/>
          </p:cNvSpPr>
          <p:nvPr>
            <p:ph sz="half" idx="2"/>
          </p:nvPr>
        </p:nvSpPr>
        <p:spPr>
          <a:xfrm>
            <a:off x="639912" y="1760116"/>
            <a:ext cx="6012000" cy="4665781"/>
          </a:xfrm>
        </p:spPr>
        <p:txBody>
          <a:bodyPr>
            <a:normAutofit/>
          </a:bodyPr>
          <a:lstStyle/>
          <a:p>
            <a:r>
              <a:rPr lang="et-EE" b="0" i="0" dirty="0">
                <a:effectLst/>
                <a:latin typeface="Calibri" panose="020F0502020204030204" pitchFamily="34" charset="0"/>
                <a:cs typeface="Calibri" panose="020F0502020204030204" pitchFamily="34" charset="0"/>
              </a:rPr>
              <a:t>Kui tööülesandeid täidetakse </a:t>
            </a:r>
            <a:r>
              <a:rPr lang="et-EE" b="0" i="0" dirty="0" err="1">
                <a:effectLst/>
                <a:latin typeface="Calibri" panose="020F0502020204030204" pitchFamily="34" charset="0"/>
                <a:cs typeface="Calibri" panose="020F0502020204030204" pitchFamily="34" charset="0"/>
              </a:rPr>
              <a:t>kaugtööna</a:t>
            </a:r>
            <a:r>
              <a:rPr lang="et-EE" b="0" i="0" dirty="0">
                <a:effectLst/>
                <a:latin typeface="Calibri" panose="020F0502020204030204" pitchFamily="34" charset="0"/>
                <a:cs typeface="Calibri" panose="020F0502020204030204" pitchFamily="34" charset="0"/>
              </a:rPr>
              <a:t>, tagab tööandja töötervishoiu ja tööohutuse nõuete täitmise niivõrd, kuivõrd see on </a:t>
            </a:r>
            <a:r>
              <a:rPr lang="et-EE" b="0" i="0" dirty="0" err="1">
                <a:solidFill>
                  <a:schemeClr val="accent1"/>
                </a:solidFill>
                <a:effectLst/>
                <a:latin typeface="Calibri" panose="020F0502020204030204" pitchFamily="34" charset="0"/>
                <a:cs typeface="Calibri" panose="020F0502020204030204" pitchFamily="34" charset="0"/>
              </a:rPr>
              <a:t>kaugtöö</a:t>
            </a:r>
            <a:r>
              <a:rPr lang="et-EE" b="0" i="0" dirty="0">
                <a:solidFill>
                  <a:schemeClr val="accent1"/>
                </a:solidFill>
                <a:effectLst/>
                <a:latin typeface="Calibri" panose="020F0502020204030204" pitchFamily="34" charset="0"/>
                <a:cs typeface="Calibri" panose="020F0502020204030204" pitchFamily="34" charset="0"/>
              </a:rPr>
              <a:t> eripärasid arvestades </a:t>
            </a:r>
            <a:r>
              <a:rPr lang="et-EE" b="0" i="0" dirty="0">
                <a:effectLst/>
                <a:latin typeface="Calibri" panose="020F0502020204030204" pitchFamily="34" charset="0"/>
                <a:cs typeface="Calibri" panose="020F0502020204030204" pitchFamily="34" charset="0"/>
              </a:rPr>
              <a:t>võimalik </a:t>
            </a:r>
          </a:p>
          <a:p>
            <a:pPr marL="0" indent="0">
              <a:buNone/>
            </a:pPr>
            <a:endParaRPr lang="et-EE" b="0" i="0" dirty="0">
              <a:effectLst/>
              <a:latin typeface="Calibri" panose="020F0502020204030204" pitchFamily="34" charset="0"/>
              <a:cs typeface="Calibri" panose="020F0502020204030204" pitchFamily="34" charset="0"/>
            </a:endParaRPr>
          </a:p>
          <a:p>
            <a:r>
              <a:rPr lang="et-EE" b="0" i="0" dirty="0">
                <a:effectLst/>
                <a:latin typeface="Calibri" panose="020F0502020204030204" pitchFamily="34" charset="0"/>
                <a:cs typeface="Calibri" panose="020F0502020204030204" pitchFamily="34" charset="0"/>
              </a:rPr>
              <a:t>Täpsemad nõuded TTOS § 13</a:t>
            </a:r>
            <a:r>
              <a:rPr lang="et-EE" b="0" i="0" baseline="30000" dirty="0">
                <a:effectLst/>
                <a:latin typeface="Calibri" panose="020F0502020204030204" pitchFamily="34" charset="0"/>
                <a:cs typeface="Calibri" panose="020F0502020204030204" pitchFamily="34" charset="0"/>
              </a:rPr>
              <a:t>5</a:t>
            </a:r>
            <a:r>
              <a:rPr lang="et-EE" b="0" i="0" dirty="0">
                <a:effectLst/>
                <a:latin typeface="Calibri" panose="020F0502020204030204" pitchFamily="34" charset="0"/>
                <a:cs typeface="Calibri" panose="020F0502020204030204" pitchFamily="34" charset="0"/>
              </a:rPr>
              <a:t> </a:t>
            </a:r>
            <a:endParaRPr lang="et-EE" dirty="0">
              <a:latin typeface="Calibri" panose="020F0502020204030204" pitchFamily="34" charset="0"/>
              <a:cs typeface="Calibri" panose="020F0502020204030204" pitchFamily="34" charset="0"/>
            </a:endParaRPr>
          </a:p>
        </p:txBody>
      </p:sp>
      <p:pic>
        <p:nvPicPr>
          <p:cNvPr id="5122" name="Picture 2" descr="REPORT: Why telework needs institutional regulation and collective  bargaining | IndustriALL">
            <a:extLst>
              <a:ext uri="{FF2B5EF4-FFF2-40B4-BE49-F238E27FC236}">
                <a16:creationId xmlns:a16="http://schemas.microsoft.com/office/drawing/2014/main" id="{0E06E568-4BF0-487F-B2E7-9EE4AF2E11BF}"/>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7084268" y="1722016"/>
            <a:ext cx="4669926" cy="3689241"/>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39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F62BBD6-CDB8-4160-8654-A993C0E88A1B}"/>
              </a:ext>
            </a:extLst>
          </p:cNvPr>
          <p:cNvSpPr>
            <a:spLocks noGrp="1"/>
          </p:cNvSpPr>
          <p:nvPr>
            <p:ph type="title"/>
          </p:nvPr>
        </p:nvSpPr>
        <p:spPr/>
        <p:txBody>
          <a:bodyPr/>
          <a:lstStyle/>
          <a:p>
            <a:r>
              <a:rPr lang="et-EE" sz="4400" b="0" i="0" dirty="0">
                <a:solidFill>
                  <a:schemeClr val="accent1"/>
                </a:solidFill>
                <a:effectLst/>
                <a:latin typeface="Calibri" panose="020F0502020204030204" pitchFamily="34" charset="0"/>
                <a:cs typeface="Calibri" panose="020F0502020204030204" pitchFamily="34" charset="0"/>
              </a:rPr>
              <a:t>Tööandja kohustused (1)</a:t>
            </a:r>
            <a:endParaRPr lang="et-EE" sz="4400" dirty="0">
              <a:solidFill>
                <a:schemeClr val="accent1"/>
              </a:solidFill>
              <a:latin typeface="Calibri" panose="020F0502020204030204" pitchFamily="34" charset="0"/>
              <a:cs typeface="Calibri" panose="020F0502020204030204" pitchFamily="34" charset="0"/>
            </a:endParaRPr>
          </a:p>
        </p:txBody>
      </p:sp>
      <p:sp>
        <p:nvSpPr>
          <p:cNvPr id="3" name="Sisu kohatäide 2">
            <a:extLst>
              <a:ext uri="{FF2B5EF4-FFF2-40B4-BE49-F238E27FC236}">
                <a16:creationId xmlns:a16="http://schemas.microsoft.com/office/drawing/2014/main" id="{CAB5D2F1-CE42-4B1B-B645-AF3867E78858}"/>
              </a:ext>
            </a:extLst>
          </p:cNvPr>
          <p:cNvSpPr>
            <a:spLocks noGrp="1"/>
          </p:cNvSpPr>
          <p:nvPr>
            <p:ph sz="half" idx="1"/>
          </p:nvPr>
        </p:nvSpPr>
        <p:spPr/>
        <p:txBody>
          <a:bodyPr>
            <a:normAutofit/>
          </a:bodyPr>
          <a:lstStyle/>
          <a:p>
            <a:r>
              <a:rPr lang="et-EE" sz="3200" b="0" i="0" dirty="0">
                <a:solidFill>
                  <a:srgbClr val="202020"/>
                </a:solidFill>
                <a:effectLst/>
                <a:latin typeface="Calibri" panose="020F0502020204030204" pitchFamily="34" charset="0"/>
                <a:cs typeface="Calibri" panose="020F0502020204030204" pitchFamily="34" charset="0"/>
              </a:rPr>
              <a:t>kajastama </a:t>
            </a:r>
            <a:r>
              <a:rPr lang="et-EE" sz="3200" b="0" i="0" dirty="0">
                <a:solidFill>
                  <a:schemeClr val="accent1"/>
                </a:solidFill>
                <a:effectLst/>
                <a:latin typeface="Calibri" panose="020F0502020204030204" pitchFamily="34" charset="0"/>
                <a:cs typeface="Calibri" panose="020F0502020204030204" pitchFamily="34" charset="0"/>
              </a:rPr>
              <a:t>töö iseloomust tulenevad </a:t>
            </a:r>
            <a:r>
              <a:rPr lang="et-EE" sz="3200" b="1" i="0" dirty="0">
                <a:solidFill>
                  <a:schemeClr val="accent1"/>
                </a:solidFill>
                <a:effectLst/>
                <a:latin typeface="Calibri" panose="020F0502020204030204" pitchFamily="34" charset="0"/>
                <a:cs typeface="Calibri" panose="020F0502020204030204" pitchFamily="34" charset="0"/>
              </a:rPr>
              <a:t>võimalikud riskid </a:t>
            </a:r>
            <a:r>
              <a:rPr lang="et-EE" sz="3200" b="0" i="0" dirty="0">
                <a:solidFill>
                  <a:schemeClr val="accent1"/>
                </a:solidFill>
                <a:effectLst/>
                <a:latin typeface="Calibri" panose="020F0502020204030204" pitchFamily="34" charset="0"/>
                <a:cs typeface="Calibri" panose="020F0502020204030204" pitchFamily="34" charset="0"/>
              </a:rPr>
              <a:t>töökeskkonna riskianalüüsis </a:t>
            </a:r>
            <a:r>
              <a:rPr lang="et-EE" sz="3200" b="0" i="0" dirty="0">
                <a:solidFill>
                  <a:srgbClr val="202020"/>
                </a:solidFill>
                <a:effectLst/>
                <a:latin typeface="Calibri" panose="020F0502020204030204" pitchFamily="34" charset="0"/>
                <a:cs typeface="Calibri" panose="020F0502020204030204" pitchFamily="34" charset="0"/>
              </a:rPr>
              <a:t>ning </a:t>
            </a:r>
            <a:r>
              <a:rPr lang="et-EE" sz="3200" b="0" i="0" dirty="0" err="1">
                <a:solidFill>
                  <a:srgbClr val="202020"/>
                </a:solidFill>
                <a:effectLst/>
                <a:latin typeface="Calibri" panose="020F0502020204030204" pitchFamily="34" charset="0"/>
                <a:cs typeface="Calibri" panose="020F0502020204030204" pitchFamily="34" charset="0"/>
              </a:rPr>
              <a:t>kaugtöö</a:t>
            </a:r>
            <a:r>
              <a:rPr lang="et-EE" sz="3200" b="0" i="0" dirty="0">
                <a:solidFill>
                  <a:srgbClr val="202020"/>
                </a:solidFill>
                <a:effectLst/>
                <a:latin typeface="Calibri" panose="020F0502020204030204" pitchFamily="34" charset="0"/>
                <a:cs typeface="Calibri" panose="020F0502020204030204" pitchFamily="34" charset="0"/>
              </a:rPr>
              <a:t> erisusi arvestades </a:t>
            </a:r>
            <a:r>
              <a:rPr lang="et-EE" sz="3200" b="1" i="0" dirty="0">
                <a:solidFill>
                  <a:schemeClr val="accent1"/>
                </a:solidFill>
                <a:effectLst/>
                <a:latin typeface="Calibri" panose="020F0502020204030204" pitchFamily="34" charset="0"/>
                <a:cs typeface="Calibri" panose="020F0502020204030204" pitchFamily="34" charset="0"/>
              </a:rPr>
              <a:t>rakendama abinõusid </a:t>
            </a:r>
            <a:r>
              <a:rPr lang="et-EE" sz="3200" b="0" i="0" dirty="0">
                <a:solidFill>
                  <a:srgbClr val="202020"/>
                </a:solidFill>
                <a:effectLst/>
                <a:latin typeface="Calibri" panose="020F0502020204030204" pitchFamily="34" charset="0"/>
                <a:cs typeface="Calibri" panose="020F0502020204030204" pitchFamily="34" charset="0"/>
              </a:rPr>
              <a:t>töötaja terviseriskide vältimiseks või vähendamiseks</a:t>
            </a:r>
          </a:p>
          <a:p>
            <a:pPr marL="0" indent="0">
              <a:buNone/>
            </a:pPr>
            <a:endParaRPr lang="et-EE" sz="3200" b="0" i="0" dirty="0">
              <a:solidFill>
                <a:srgbClr val="202020"/>
              </a:solidFill>
              <a:effectLst/>
              <a:latin typeface="Calibri" panose="020F0502020204030204" pitchFamily="34" charset="0"/>
              <a:cs typeface="Calibri" panose="020F0502020204030204" pitchFamily="34" charset="0"/>
            </a:endParaRPr>
          </a:p>
          <a:p>
            <a:r>
              <a:rPr lang="et-EE" sz="3200" b="1" i="0" dirty="0">
                <a:solidFill>
                  <a:schemeClr val="accent1"/>
                </a:solidFill>
                <a:effectLst/>
                <a:latin typeface="Calibri" panose="020F0502020204030204" pitchFamily="34" charset="0"/>
                <a:cs typeface="Calibri" panose="020F0502020204030204" pitchFamily="34" charset="0"/>
              </a:rPr>
              <a:t>juhendama töötajat </a:t>
            </a:r>
            <a:r>
              <a:rPr lang="et-EE" sz="3200" b="0" i="0" dirty="0">
                <a:solidFill>
                  <a:srgbClr val="202020"/>
                </a:solidFill>
                <a:effectLst/>
                <a:latin typeface="Calibri" panose="020F0502020204030204" pitchFamily="34" charset="0"/>
                <a:cs typeface="Calibri" panose="020F0502020204030204" pitchFamily="34" charset="0"/>
              </a:rPr>
              <a:t>enne </a:t>
            </a:r>
            <a:r>
              <a:rPr lang="et-EE" sz="3200" b="0" i="0" dirty="0" err="1">
                <a:solidFill>
                  <a:srgbClr val="202020"/>
                </a:solidFill>
                <a:effectLst/>
                <a:latin typeface="Calibri" panose="020F0502020204030204" pitchFamily="34" charset="0"/>
                <a:cs typeface="Calibri" panose="020F0502020204030204" pitchFamily="34" charset="0"/>
              </a:rPr>
              <a:t>kaugtööle</a:t>
            </a:r>
            <a:r>
              <a:rPr lang="et-EE" sz="3200" b="0" i="0" dirty="0">
                <a:solidFill>
                  <a:srgbClr val="202020"/>
                </a:solidFill>
                <a:effectLst/>
                <a:latin typeface="Calibri" panose="020F0502020204030204" pitchFamily="34" charset="0"/>
                <a:cs typeface="Calibri" panose="020F0502020204030204" pitchFamily="34" charset="0"/>
              </a:rPr>
              <a:t> lubamist ning regulaarselt vastavalt vajadusele</a:t>
            </a:r>
            <a:br>
              <a:rPr lang="et-EE" b="0" i="0" dirty="0">
                <a:solidFill>
                  <a:srgbClr val="202020"/>
                </a:solidFill>
                <a:effectLst/>
                <a:latin typeface="Arial" panose="020B0604020202020204" pitchFamily="34" charset="0"/>
              </a:rPr>
            </a:br>
            <a:endParaRPr lang="et-EE" dirty="0"/>
          </a:p>
        </p:txBody>
      </p:sp>
    </p:spTree>
    <p:extLst>
      <p:ext uri="{BB962C8B-B14F-4D97-AF65-F5344CB8AC3E}">
        <p14:creationId xmlns:p14="http://schemas.microsoft.com/office/powerpoint/2010/main" val="2437928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F45B220-E651-4C8F-9828-52261AFFE934}"/>
              </a:ext>
            </a:extLst>
          </p:cNvPr>
          <p:cNvSpPr>
            <a:spLocks noGrp="1"/>
          </p:cNvSpPr>
          <p:nvPr>
            <p:ph type="title"/>
          </p:nvPr>
        </p:nvSpPr>
        <p:spPr>
          <a:xfrm>
            <a:off x="599231" y="0"/>
            <a:ext cx="10937082" cy="1138767"/>
          </a:xfrm>
        </p:spPr>
        <p:txBody>
          <a:bodyPr/>
          <a:lstStyle/>
          <a:p>
            <a:r>
              <a:rPr lang="et-EE" sz="4400" dirty="0">
                <a:latin typeface="Calibri" panose="020F0502020204030204" pitchFamily="34" charset="0"/>
                <a:cs typeface="Calibri" panose="020F0502020204030204" pitchFamily="34" charset="0"/>
              </a:rPr>
              <a:t>Näited (tööandja abinõud)</a:t>
            </a:r>
            <a:endParaRPr lang="et-EE" sz="4400" dirty="0"/>
          </a:p>
        </p:txBody>
      </p:sp>
      <p:sp>
        <p:nvSpPr>
          <p:cNvPr id="3" name="Sisu kohatäide 2">
            <a:extLst>
              <a:ext uri="{FF2B5EF4-FFF2-40B4-BE49-F238E27FC236}">
                <a16:creationId xmlns:a16="http://schemas.microsoft.com/office/drawing/2014/main" id="{A93AEC46-B3C9-4DD9-B5F5-92816AC12D4D}"/>
              </a:ext>
            </a:extLst>
          </p:cNvPr>
          <p:cNvSpPr>
            <a:spLocks noGrp="1"/>
          </p:cNvSpPr>
          <p:nvPr>
            <p:ph sz="half" idx="1"/>
          </p:nvPr>
        </p:nvSpPr>
        <p:spPr>
          <a:xfrm>
            <a:off x="607615" y="1256060"/>
            <a:ext cx="10937082" cy="5420212"/>
          </a:xfrm>
        </p:spPr>
        <p:txBody>
          <a:bodyPr>
            <a:normAutofit fontScale="70000" lnSpcReduction="20000"/>
          </a:bodyPr>
          <a:lstStyle/>
          <a:p>
            <a:r>
              <a:rPr lang="et-EE" sz="4000" dirty="0" err="1">
                <a:solidFill>
                  <a:schemeClr val="accent3">
                    <a:lumMod val="60000"/>
                    <a:lumOff val="40000"/>
                  </a:schemeClr>
                </a:solidFill>
                <a:latin typeface="Calibri" panose="020F0502020204030204" pitchFamily="34" charset="0"/>
                <a:cs typeface="Calibri" panose="020F0502020204030204" pitchFamily="34" charset="0"/>
              </a:rPr>
              <a:t>Psühhosotsiaalsed</a:t>
            </a:r>
            <a:r>
              <a:rPr lang="et-EE" sz="4000" dirty="0">
                <a:solidFill>
                  <a:schemeClr val="accent3">
                    <a:lumMod val="60000"/>
                    <a:lumOff val="40000"/>
                  </a:schemeClr>
                </a:solidFill>
                <a:latin typeface="Calibri" panose="020F0502020204030204" pitchFamily="34" charset="0"/>
                <a:cs typeface="Calibri" panose="020F0502020204030204" pitchFamily="34" charset="0"/>
              </a:rPr>
              <a:t> ohutegurid</a:t>
            </a:r>
            <a:r>
              <a:rPr lang="et-EE" sz="4000" dirty="0">
                <a:latin typeface="Calibri" panose="020F0502020204030204" pitchFamily="34" charset="0"/>
                <a:cs typeface="Calibri" panose="020F0502020204030204" pitchFamily="34" charset="0"/>
              </a:rPr>
              <a:t>: </a:t>
            </a:r>
          </a:p>
          <a:p>
            <a:pPr>
              <a:buFont typeface="Wingdings" panose="05000000000000000000" pitchFamily="2" charset="2"/>
              <a:buChar char="ü"/>
            </a:pPr>
            <a:r>
              <a:rPr lang="et-EE" sz="4000" b="1" dirty="0">
                <a:solidFill>
                  <a:schemeClr val="accent2"/>
                </a:solidFill>
                <a:latin typeface="Calibri" panose="020F0502020204030204" pitchFamily="34" charset="0"/>
                <a:cs typeface="Calibri" panose="020F0502020204030204" pitchFamily="34" charset="0"/>
              </a:rPr>
              <a:t>optimaalne töökoormus</a:t>
            </a:r>
          </a:p>
          <a:p>
            <a:pPr>
              <a:buFont typeface="Wingdings" panose="05000000000000000000" pitchFamily="2" charset="2"/>
              <a:buChar char="ü"/>
            </a:pPr>
            <a:r>
              <a:rPr lang="et-EE" sz="4000" b="1" dirty="0">
                <a:solidFill>
                  <a:schemeClr val="accent2"/>
                </a:solidFill>
                <a:latin typeface="Calibri" panose="020F0502020204030204" pitchFamily="34" charset="0"/>
                <a:cs typeface="Calibri" panose="020F0502020204030204" pitchFamily="34" charset="0"/>
              </a:rPr>
              <a:t>sobiva</a:t>
            </a:r>
            <a:r>
              <a:rPr lang="et-EE" sz="4000" dirty="0">
                <a:solidFill>
                  <a:schemeClr val="accent2"/>
                </a:solidFill>
                <a:latin typeface="Calibri" panose="020F0502020204030204" pitchFamily="34" charset="0"/>
                <a:cs typeface="Calibri" panose="020F0502020204030204" pitchFamily="34" charset="0"/>
              </a:rPr>
              <a:t> </a:t>
            </a:r>
            <a:r>
              <a:rPr lang="et-EE" sz="4000" b="1" dirty="0">
                <a:solidFill>
                  <a:schemeClr val="accent2"/>
                </a:solidFill>
                <a:latin typeface="Calibri" panose="020F0502020204030204" pitchFamily="34" charset="0"/>
                <a:cs typeface="Calibri" panose="020F0502020204030204" pitchFamily="34" charset="0"/>
              </a:rPr>
              <a:t>suhtlusviis</a:t>
            </a:r>
            <a:r>
              <a:rPr lang="et-EE" sz="4000" dirty="0">
                <a:latin typeface="Calibri" panose="020F0502020204030204" pitchFamily="34" charset="0"/>
                <a:cs typeface="Calibri" panose="020F0502020204030204" pitchFamily="34" charset="0"/>
              </a:rPr>
              <a:t> (et kaugtöötaja oleks infoväljas),</a:t>
            </a:r>
          </a:p>
          <a:p>
            <a:pPr>
              <a:buFont typeface="Wingdings" panose="05000000000000000000" pitchFamily="2" charset="2"/>
              <a:buChar char="ü"/>
            </a:pPr>
            <a:r>
              <a:rPr lang="et-EE" sz="4000" dirty="0">
                <a:latin typeface="Calibri" panose="020F0502020204030204" pitchFamily="34" charset="0"/>
                <a:cs typeface="Calibri" panose="020F0502020204030204" pitchFamily="34" charset="0"/>
              </a:rPr>
              <a:t>töötaja heaolu ja tööalase </a:t>
            </a:r>
            <a:r>
              <a:rPr lang="et-EE" sz="4000" b="1" dirty="0">
                <a:solidFill>
                  <a:schemeClr val="accent2"/>
                </a:solidFill>
                <a:latin typeface="Calibri" panose="020F0502020204030204" pitchFamily="34" charset="0"/>
                <a:cs typeface="Calibri" panose="020F0502020204030204" pitchFamily="34" charset="0"/>
              </a:rPr>
              <a:t>arengu toetamine</a:t>
            </a:r>
            <a:r>
              <a:rPr lang="et-EE" sz="4000" dirty="0">
                <a:latin typeface="Calibri" panose="020F0502020204030204" pitchFamily="34" charset="0"/>
                <a:cs typeface="Calibri" panose="020F0502020204030204" pitchFamily="34" charset="0"/>
              </a:rPr>
              <a:t>, sh </a:t>
            </a:r>
            <a:r>
              <a:rPr lang="et-EE" sz="4000" b="1" dirty="0">
                <a:latin typeface="Calibri" panose="020F0502020204030204" pitchFamily="34" charset="0"/>
                <a:cs typeface="Calibri" panose="020F0502020204030204" pitchFamily="34" charset="0"/>
              </a:rPr>
              <a:t>arenguvestlused</a:t>
            </a:r>
            <a:r>
              <a:rPr lang="et-EE" sz="4000" dirty="0">
                <a:latin typeface="Calibri" panose="020F0502020204030204" pitchFamily="34" charset="0"/>
                <a:cs typeface="Calibri" panose="020F0502020204030204" pitchFamily="34" charset="0"/>
              </a:rPr>
              <a:t>, vaimset tervist toetavad </a:t>
            </a:r>
            <a:r>
              <a:rPr lang="et-EE" sz="4000" b="1" dirty="0">
                <a:latin typeface="Calibri" panose="020F0502020204030204" pitchFamily="34" charset="0"/>
                <a:cs typeface="Calibri" panose="020F0502020204030204" pitchFamily="34" charset="0"/>
              </a:rPr>
              <a:t>koolitused</a:t>
            </a:r>
            <a:r>
              <a:rPr lang="et-EE" sz="4000" dirty="0">
                <a:latin typeface="Calibri" panose="020F0502020204030204" pitchFamily="34" charset="0"/>
                <a:cs typeface="Calibri" panose="020F0502020204030204" pitchFamily="34" charset="0"/>
              </a:rPr>
              <a:t> jms psühholoogiline toetus ja abi</a:t>
            </a:r>
          </a:p>
          <a:p>
            <a:pPr>
              <a:buFont typeface="Wingdings" panose="05000000000000000000" pitchFamily="2" charset="2"/>
              <a:buChar char="ü"/>
            </a:pPr>
            <a:r>
              <a:rPr lang="et-EE" sz="4000" b="1" dirty="0">
                <a:solidFill>
                  <a:schemeClr val="accent2"/>
                </a:solidFill>
                <a:latin typeface="Calibri" panose="020F0502020204030204" pitchFamily="34" charset="0"/>
                <a:cs typeface="Calibri" panose="020F0502020204030204" pitchFamily="34" charset="0"/>
              </a:rPr>
              <a:t>töötaja kaasamine, ühisüritused </a:t>
            </a:r>
            <a:r>
              <a:rPr lang="et-EE" sz="4000" dirty="0">
                <a:latin typeface="Calibri" panose="020F0502020204030204" pitchFamily="34" charset="0"/>
                <a:cs typeface="Calibri" panose="020F0502020204030204" pitchFamily="34" charset="0"/>
              </a:rPr>
              <a:t>jms meeskonda ühendavad koosviibimised</a:t>
            </a:r>
          </a:p>
          <a:p>
            <a:pPr>
              <a:buFont typeface="Wingdings" panose="05000000000000000000" pitchFamily="2" charset="2"/>
              <a:buChar char="ü"/>
            </a:pPr>
            <a:r>
              <a:rPr lang="et-EE" sz="4000" b="1" dirty="0">
                <a:solidFill>
                  <a:schemeClr val="accent2"/>
                </a:solidFill>
                <a:latin typeface="Calibri" panose="020F0502020204030204" pitchFamily="34" charset="0"/>
                <a:cs typeface="Calibri" panose="020F0502020204030204" pitchFamily="34" charset="0"/>
              </a:rPr>
              <a:t>juhtide koolitamine</a:t>
            </a:r>
          </a:p>
          <a:p>
            <a:pPr marL="0" indent="0">
              <a:buNone/>
            </a:pPr>
            <a:endParaRPr lang="et-EE" sz="4000" dirty="0">
              <a:latin typeface="Calibri" panose="020F0502020204030204" pitchFamily="34" charset="0"/>
              <a:cs typeface="Calibri" panose="020F0502020204030204" pitchFamily="34" charset="0"/>
            </a:endParaRPr>
          </a:p>
          <a:p>
            <a:r>
              <a:rPr lang="et-EE" sz="4000" dirty="0">
                <a:solidFill>
                  <a:schemeClr val="accent3">
                    <a:lumMod val="60000"/>
                    <a:lumOff val="40000"/>
                  </a:schemeClr>
                </a:solidFill>
                <a:latin typeface="Calibri" panose="020F0502020204030204" pitchFamily="34" charset="0"/>
                <a:cs typeface="Calibri" panose="020F0502020204030204" pitchFamily="34" charset="0"/>
              </a:rPr>
              <a:t>Sundasend</a:t>
            </a:r>
            <a:r>
              <a:rPr lang="et-EE" sz="4000" dirty="0">
                <a:latin typeface="Calibri" panose="020F0502020204030204" pitchFamily="34" charset="0"/>
                <a:cs typeface="Calibri" panose="020F0502020204030204" pitchFamily="34" charset="0"/>
              </a:rPr>
              <a:t>:</a:t>
            </a:r>
          </a:p>
          <a:p>
            <a:pPr>
              <a:buFont typeface="Wingdings" panose="05000000000000000000" pitchFamily="2" charset="2"/>
              <a:buChar char="ü"/>
            </a:pPr>
            <a:r>
              <a:rPr lang="et-EE" sz="4000" dirty="0">
                <a:latin typeface="Calibri" panose="020F0502020204030204" pitchFamily="34" charset="0"/>
                <a:cs typeface="Calibri" panose="020F0502020204030204" pitchFamily="34" charset="0"/>
              </a:rPr>
              <a:t>töötaja juhendamine </a:t>
            </a:r>
            <a:r>
              <a:rPr lang="et-EE" sz="4000" b="1" dirty="0">
                <a:solidFill>
                  <a:schemeClr val="accent2"/>
                </a:solidFill>
                <a:latin typeface="Calibri" panose="020F0502020204030204" pitchFamily="34" charset="0"/>
                <a:cs typeface="Calibri" panose="020F0502020204030204" pitchFamily="34" charset="0"/>
              </a:rPr>
              <a:t>töökoha kujundamisest </a:t>
            </a:r>
            <a:r>
              <a:rPr lang="et-EE" sz="4000" dirty="0">
                <a:latin typeface="Calibri" panose="020F0502020204030204" pitchFamily="34" charset="0"/>
                <a:cs typeface="Calibri" panose="020F0502020204030204" pitchFamily="34" charset="0"/>
              </a:rPr>
              <a:t>(töötooli ja -laua reguleerimine, kuvari asetus jms), </a:t>
            </a:r>
            <a:r>
              <a:rPr lang="et-EE" sz="4000" b="1" dirty="0">
                <a:solidFill>
                  <a:schemeClr val="accent2"/>
                </a:solidFill>
                <a:latin typeface="Calibri" panose="020F0502020204030204" pitchFamily="34" charset="0"/>
                <a:cs typeface="Calibri" panose="020F0502020204030204" pitchFamily="34" charset="0"/>
              </a:rPr>
              <a:t>tööasenditest ja tööasendite vaheldumisest </a:t>
            </a:r>
            <a:r>
              <a:rPr lang="et-EE" sz="4000" dirty="0">
                <a:latin typeface="Calibri" panose="020F0502020204030204" pitchFamily="34" charset="0"/>
                <a:cs typeface="Calibri" panose="020F0502020204030204" pitchFamily="34" charset="0"/>
              </a:rPr>
              <a:t>ning</a:t>
            </a:r>
            <a:r>
              <a:rPr lang="et-EE" sz="4000" b="1" dirty="0">
                <a:latin typeface="Calibri" panose="020F0502020204030204" pitchFamily="34" charset="0"/>
                <a:cs typeface="Calibri" panose="020F0502020204030204" pitchFamily="34" charset="0"/>
              </a:rPr>
              <a:t> </a:t>
            </a:r>
            <a:r>
              <a:rPr lang="et-EE" sz="4000" b="1" dirty="0">
                <a:solidFill>
                  <a:schemeClr val="accent2"/>
                </a:solidFill>
                <a:latin typeface="Calibri" panose="020F0502020204030204" pitchFamily="34" charset="0"/>
                <a:cs typeface="Calibri" panose="020F0502020204030204" pitchFamily="34" charset="0"/>
              </a:rPr>
              <a:t>liikumispauside tegemise vajadusest </a:t>
            </a:r>
          </a:p>
          <a:p>
            <a:pPr marL="0" indent="0">
              <a:buNone/>
            </a:pPr>
            <a:endParaRPr lang="et-EE" dirty="0"/>
          </a:p>
        </p:txBody>
      </p:sp>
    </p:spTree>
    <p:extLst>
      <p:ext uri="{BB962C8B-B14F-4D97-AF65-F5344CB8AC3E}">
        <p14:creationId xmlns:p14="http://schemas.microsoft.com/office/powerpoint/2010/main" val="140125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2DBAA57-303C-46E5-B25F-935DC57D45F8}"/>
              </a:ext>
            </a:extLst>
          </p:cNvPr>
          <p:cNvSpPr>
            <a:spLocks noGrp="1"/>
          </p:cNvSpPr>
          <p:nvPr>
            <p:ph type="title"/>
          </p:nvPr>
        </p:nvSpPr>
        <p:spPr/>
        <p:txBody>
          <a:bodyPr/>
          <a:lstStyle/>
          <a:p>
            <a:r>
              <a:rPr lang="et-EE" dirty="0">
                <a:latin typeface="Calibri" panose="020F0502020204030204" pitchFamily="34" charset="0"/>
                <a:cs typeface="Calibri" panose="020F0502020204030204" pitchFamily="34" charset="0"/>
              </a:rPr>
              <a:t>Tööandja kohustused (2)</a:t>
            </a:r>
          </a:p>
        </p:txBody>
      </p:sp>
      <p:sp>
        <p:nvSpPr>
          <p:cNvPr id="3" name="Sisu kohatäide 2">
            <a:extLst>
              <a:ext uri="{FF2B5EF4-FFF2-40B4-BE49-F238E27FC236}">
                <a16:creationId xmlns:a16="http://schemas.microsoft.com/office/drawing/2014/main" id="{E56A1D48-9AD5-419D-8076-A57B0C7F9FAC}"/>
              </a:ext>
            </a:extLst>
          </p:cNvPr>
          <p:cNvSpPr>
            <a:spLocks noGrp="1"/>
          </p:cNvSpPr>
          <p:nvPr>
            <p:ph sz="half" idx="1"/>
          </p:nvPr>
        </p:nvSpPr>
        <p:spPr/>
        <p:txBody>
          <a:bodyPr>
            <a:normAutofit/>
          </a:bodyPr>
          <a:lstStyle/>
          <a:p>
            <a:r>
              <a:rPr lang="et-EE" sz="3200" b="0" i="0" dirty="0">
                <a:solidFill>
                  <a:schemeClr val="accent1"/>
                </a:solidFill>
                <a:effectLst/>
                <a:latin typeface="Calibri" panose="020F0502020204030204" pitchFamily="34" charset="0"/>
                <a:cs typeface="Calibri" panose="020F0502020204030204" pitchFamily="34" charset="0"/>
              </a:rPr>
              <a:t>tagama</a:t>
            </a:r>
            <a:r>
              <a:rPr lang="et-EE" sz="3200" b="0" i="0" dirty="0">
                <a:solidFill>
                  <a:srgbClr val="202020"/>
                </a:solidFill>
                <a:effectLst/>
                <a:latin typeface="Calibri" panose="020F0502020204030204" pitchFamily="34" charset="0"/>
                <a:cs typeface="Calibri" panose="020F0502020204030204" pitchFamily="34" charset="0"/>
              </a:rPr>
              <a:t> tööülesannete täitmiseks </a:t>
            </a:r>
            <a:r>
              <a:rPr lang="et-EE" sz="3200" b="0" i="0" dirty="0">
                <a:solidFill>
                  <a:schemeClr val="accent1"/>
                </a:solidFill>
                <a:effectLst/>
                <a:latin typeface="Calibri" panose="020F0502020204030204" pitchFamily="34" charset="0"/>
                <a:cs typeface="Calibri" panose="020F0502020204030204" pitchFamily="34" charset="0"/>
              </a:rPr>
              <a:t>sobilikud töövahendid</a:t>
            </a:r>
          </a:p>
          <a:p>
            <a:r>
              <a:rPr lang="et-EE" sz="3200" b="0" i="0" dirty="0">
                <a:solidFill>
                  <a:srgbClr val="202020"/>
                </a:solidFill>
                <a:effectLst/>
                <a:latin typeface="Calibri" panose="020F0502020204030204" pitchFamily="34" charset="0"/>
                <a:cs typeface="Calibri" panose="020F0502020204030204" pitchFamily="34" charset="0"/>
              </a:rPr>
              <a:t>korraldama töötaja </a:t>
            </a:r>
            <a:r>
              <a:rPr lang="et-EE" sz="3200" b="0" i="0" dirty="0">
                <a:solidFill>
                  <a:schemeClr val="accent1"/>
                </a:solidFill>
                <a:effectLst/>
                <a:latin typeface="Calibri" panose="020F0502020204030204" pitchFamily="34" charset="0"/>
                <a:cs typeface="Calibri" panose="020F0502020204030204" pitchFamily="34" charset="0"/>
              </a:rPr>
              <a:t>tervisekontrolli</a:t>
            </a:r>
            <a:endParaRPr lang="et-EE" sz="3200" dirty="0">
              <a:solidFill>
                <a:srgbClr val="202020"/>
              </a:solidFill>
              <a:latin typeface="Calibri" panose="020F0502020204030204" pitchFamily="34" charset="0"/>
              <a:cs typeface="Calibri" panose="020F0502020204030204" pitchFamily="34" charset="0"/>
            </a:endParaRPr>
          </a:p>
          <a:p>
            <a:r>
              <a:rPr lang="et-EE" sz="3200" b="0" i="0" dirty="0">
                <a:solidFill>
                  <a:schemeClr val="accent1"/>
                </a:solidFill>
                <a:effectLst/>
                <a:latin typeface="Calibri" panose="020F0502020204030204" pitchFamily="34" charset="0"/>
                <a:cs typeface="Calibri" panose="020F0502020204030204" pitchFamily="34" charset="0"/>
              </a:rPr>
              <a:t>uurima tööõnnetusi ja kutsehaigestumisi</a:t>
            </a:r>
            <a:endParaRPr lang="et-EE" sz="3200" dirty="0">
              <a:solidFill>
                <a:srgbClr val="202020"/>
              </a:solidFill>
              <a:latin typeface="Calibri" panose="020F0502020204030204" pitchFamily="34" charset="0"/>
              <a:cs typeface="Calibri" panose="020F0502020204030204" pitchFamily="34" charset="0"/>
            </a:endParaRPr>
          </a:p>
          <a:p>
            <a:r>
              <a:rPr lang="et-EE" sz="3200" b="0" i="0" dirty="0">
                <a:solidFill>
                  <a:schemeClr val="accent1"/>
                </a:solidFill>
                <a:effectLst/>
                <a:latin typeface="Calibri" panose="020F0502020204030204" pitchFamily="34" charset="0"/>
                <a:cs typeface="Calibri" panose="020F0502020204030204" pitchFamily="34" charset="0"/>
              </a:rPr>
              <a:t>maksma haigushüvitist </a:t>
            </a:r>
            <a:r>
              <a:rPr lang="et-EE" sz="3200" b="0" i="0" u="none" strike="noStrike" dirty="0">
                <a:solidFill>
                  <a:srgbClr val="0061AA"/>
                </a:solidFill>
                <a:effectLst/>
                <a:latin typeface="Calibri" panose="020F0502020204030204" pitchFamily="34" charset="0"/>
                <a:cs typeface="Calibri" panose="020F0502020204030204" pitchFamily="34" charset="0"/>
              </a:rPr>
              <a:t>  </a:t>
            </a:r>
          </a:p>
          <a:p>
            <a:pPr marL="0" indent="0">
              <a:buNone/>
            </a:pPr>
            <a:endParaRPr lang="et-EE" sz="3200" b="0" i="0" u="none" strike="noStrike" dirty="0">
              <a:solidFill>
                <a:srgbClr val="0061AA"/>
              </a:solidFill>
              <a:effectLst/>
              <a:latin typeface="Calibri" panose="020F0502020204030204" pitchFamily="34" charset="0"/>
              <a:cs typeface="Calibri" panose="020F0502020204030204" pitchFamily="34" charset="0"/>
            </a:endParaRPr>
          </a:p>
          <a:p>
            <a:pPr marL="0" indent="0">
              <a:buNone/>
            </a:pPr>
            <a:r>
              <a:rPr lang="et-EE" sz="3200" b="0" i="0" dirty="0">
                <a:solidFill>
                  <a:srgbClr val="202020"/>
                </a:solidFill>
                <a:effectLst/>
                <a:latin typeface="Calibri" panose="020F0502020204030204" pitchFamily="34" charset="0"/>
                <a:cs typeface="Calibri" panose="020F0502020204030204" pitchFamily="34" charset="0"/>
              </a:rPr>
              <a:t>Kaugtöö töökoht sisustatakse </a:t>
            </a:r>
            <a:r>
              <a:rPr lang="et-EE" sz="3200" b="1" i="0" dirty="0">
                <a:solidFill>
                  <a:schemeClr val="accent1"/>
                </a:solidFill>
                <a:effectLst/>
                <a:latin typeface="Calibri" panose="020F0502020204030204" pitchFamily="34" charset="0"/>
                <a:cs typeface="Calibri" panose="020F0502020204030204" pitchFamily="34" charset="0"/>
              </a:rPr>
              <a:t>töötaja ja tööandja kokkuleppel</a:t>
            </a:r>
          </a:p>
          <a:p>
            <a:endParaRPr lang="et-EE" dirty="0"/>
          </a:p>
        </p:txBody>
      </p:sp>
    </p:spTree>
    <p:extLst>
      <p:ext uri="{BB962C8B-B14F-4D97-AF65-F5344CB8AC3E}">
        <p14:creationId xmlns:p14="http://schemas.microsoft.com/office/powerpoint/2010/main" val="251757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48F3B00-FA87-4B82-96E3-6A5855FC770E}"/>
              </a:ext>
            </a:extLst>
          </p:cNvPr>
          <p:cNvSpPr>
            <a:spLocks noGrp="1"/>
          </p:cNvSpPr>
          <p:nvPr>
            <p:ph type="title"/>
          </p:nvPr>
        </p:nvSpPr>
        <p:spPr>
          <a:xfrm>
            <a:off x="607618" y="272038"/>
            <a:ext cx="5252514" cy="1157747"/>
          </a:xfrm>
        </p:spPr>
        <p:txBody>
          <a:bodyPr anchor="b">
            <a:noAutofit/>
          </a:bodyPr>
          <a:lstStyle/>
          <a:p>
            <a:pPr>
              <a:lnSpc>
                <a:spcPct val="90000"/>
              </a:lnSpc>
            </a:pPr>
            <a:r>
              <a:rPr lang="et-EE" sz="4400" dirty="0">
                <a:latin typeface="Calibri" panose="020F0502020204030204" pitchFamily="34" charset="0"/>
                <a:cs typeface="Calibri" panose="020F0502020204030204" pitchFamily="34" charset="0"/>
              </a:rPr>
              <a:t>Töötaja kohustused</a:t>
            </a:r>
          </a:p>
        </p:txBody>
      </p:sp>
      <p:pic>
        <p:nvPicPr>
          <p:cNvPr id="6146" name="Picture 2" descr="The Softskills of telework, a major lever of performance and  competitiveness for the company">
            <a:extLst>
              <a:ext uri="{FF2B5EF4-FFF2-40B4-BE49-F238E27FC236}">
                <a16:creationId xmlns:a16="http://schemas.microsoft.com/office/drawing/2014/main" id="{FA349C3F-031C-48C4-830D-36489A5E3B5A}"/>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25805" r="19098" b="3"/>
          <a:stretch/>
        </p:blipFill>
        <p:spPr bwMode="auto">
          <a:xfrm>
            <a:off x="7372300" y="859524"/>
            <a:ext cx="4316413" cy="5113551"/>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Sisu kohatäide 2">
            <a:extLst>
              <a:ext uri="{FF2B5EF4-FFF2-40B4-BE49-F238E27FC236}">
                <a16:creationId xmlns:a16="http://schemas.microsoft.com/office/drawing/2014/main" id="{7AE7771E-691C-40E0-A73D-49247FCA2775}"/>
              </a:ext>
            </a:extLst>
          </p:cNvPr>
          <p:cNvSpPr>
            <a:spLocks noGrp="1"/>
          </p:cNvSpPr>
          <p:nvPr>
            <p:ph type="body" sz="half" idx="2"/>
          </p:nvPr>
        </p:nvSpPr>
        <p:spPr>
          <a:xfrm>
            <a:off x="747564" y="1832124"/>
            <a:ext cx="6192688" cy="3689352"/>
          </a:xfrm>
        </p:spPr>
        <p:txBody>
          <a:bodyPr>
            <a:normAutofit fontScale="92500"/>
          </a:bodyPr>
          <a:lstStyle/>
          <a:p>
            <a:pPr marL="457200" indent="-457200">
              <a:buFont typeface="Arial" panose="020B0604020202020204" pitchFamily="34" charset="0"/>
              <a:buChar char="•"/>
            </a:pPr>
            <a:r>
              <a:rPr lang="et-EE" sz="3200" dirty="0">
                <a:solidFill>
                  <a:schemeClr val="accent1"/>
                </a:solidFill>
                <a:latin typeface="Calibri" panose="020F0502020204030204" pitchFamily="34" charset="0"/>
                <a:cs typeface="Calibri" panose="020F0502020204030204" pitchFamily="34" charset="0"/>
              </a:rPr>
              <a:t>Suureneb</a:t>
            </a:r>
            <a:r>
              <a:rPr lang="et-EE" sz="3200" dirty="0">
                <a:latin typeface="Calibri" panose="020F0502020204030204" pitchFamily="34" charset="0"/>
                <a:cs typeface="Calibri" panose="020F0502020204030204" pitchFamily="34" charset="0"/>
              </a:rPr>
              <a:t> töötaja </a:t>
            </a:r>
            <a:r>
              <a:rPr lang="et-EE" sz="3200" dirty="0">
                <a:solidFill>
                  <a:schemeClr val="accent1"/>
                </a:solidFill>
                <a:latin typeface="Calibri" panose="020F0502020204030204" pitchFamily="34" charset="0"/>
                <a:cs typeface="Calibri" panose="020F0502020204030204" pitchFamily="34" charset="0"/>
              </a:rPr>
              <a:t>vastutus</a:t>
            </a:r>
            <a:r>
              <a:rPr lang="et-EE" sz="3200" dirty="0">
                <a:latin typeface="Calibri" panose="020F0502020204030204" pitchFamily="34" charset="0"/>
                <a:cs typeface="Calibri" panose="020F0502020204030204" pitchFamily="34" charset="0"/>
              </a:rPr>
              <a:t> </a:t>
            </a:r>
            <a:r>
              <a:rPr lang="et-EE" sz="3200" dirty="0" err="1">
                <a:latin typeface="Calibri" panose="020F0502020204030204" pitchFamily="34" charset="0"/>
                <a:cs typeface="Calibri" panose="020F0502020204030204" pitchFamily="34" charset="0"/>
              </a:rPr>
              <a:t>kaugtöö</a:t>
            </a:r>
            <a:r>
              <a:rPr lang="et-EE" sz="3200" dirty="0">
                <a:latin typeface="Calibri" panose="020F0502020204030204" pitchFamily="34" charset="0"/>
                <a:cs typeface="Calibri" panose="020F0502020204030204" pitchFamily="34" charset="0"/>
              </a:rPr>
              <a:t> korral</a:t>
            </a:r>
          </a:p>
          <a:p>
            <a:pPr marL="457200" indent="-457200">
              <a:buFont typeface="Arial" panose="020B0604020202020204" pitchFamily="34" charset="0"/>
              <a:buChar char="•"/>
            </a:pPr>
            <a:endParaRPr lang="et-EE"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t-EE" sz="3200" dirty="0">
                <a:latin typeface="Calibri" panose="020F0502020204030204" pitchFamily="34" charset="0"/>
                <a:cs typeface="Calibri" panose="020F0502020204030204" pitchFamily="34" charset="0"/>
              </a:rPr>
              <a:t>Töötaja on kohustatud kujundama </a:t>
            </a:r>
            <a:r>
              <a:rPr lang="et-EE" sz="3200" dirty="0" err="1">
                <a:latin typeface="Calibri" panose="020F0502020204030204" pitchFamily="34" charset="0"/>
                <a:cs typeface="Calibri" panose="020F0502020204030204" pitchFamily="34" charset="0"/>
              </a:rPr>
              <a:t>kaugtööl</a:t>
            </a:r>
            <a:r>
              <a:rPr lang="et-EE" sz="3200" dirty="0">
                <a:latin typeface="Calibri" panose="020F0502020204030204" pitchFamily="34" charset="0"/>
                <a:cs typeface="Calibri" panose="020F0502020204030204" pitchFamily="34" charset="0"/>
              </a:rPr>
              <a:t> ohutu töökoha ja töötingimused </a:t>
            </a:r>
            <a:r>
              <a:rPr lang="et-EE" sz="3200" b="1" dirty="0">
                <a:solidFill>
                  <a:schemeClr val="accent1"/>
                </a:solidFill>
                <a:latin typeface="Calibri" panose="020F0502020204030204" pitchFamily="34" charset="0"/>
                <a:cs typeface="Calibri" panose="020F0502020204030204" pitchFamily="34" charset="0"/>
              </a:rPr>
              <a:t>lähtuvalt tööandja antud juhistest</a:t>
            </a:r>
          </a:p>
          <a:p>
            <a:pPr marL="342900" indent="-342900">
              <a:buFont typeface="Arial" panose="020B0604020202020204" pitchFamily="34" charset="0"/>
              <a:buChar char="•"/>
            </a:pPr>
            <a:endParaRPr lang="et-EE" dirty="0"/>
          </a:p>
        </p:txBody>
      </p:sp>
    </p:spTree>
    <p:extLst>
      <p:ext uri="{BB962C8B-B14F-4D97-AF65-F5344CB8AC3E}">
        <p14:creationId xmlns:p14="http://schemas.microsoft.com/office/powerpoint/2010/main" val="1483216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ncorporating ergonomics while teleworking | Article | The United States  Army">
            <a:extLst>
              <a:ext uri="{FF2B5EF4-FFF2-40B4-BE49-F238E27FC236}">
                <a16:creationId xmlns:a16="http://schemas.microsoft.com/office/drawing/2014/main" id="{D5E03FD5-3A70-4908-93C1-C87B171FF5B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53292" y="831200"/>
            <a:ext cx="6482613" cy="5153677"/>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Sisu kohatäide 2">
            <a:extLst>
              <a:ext uri="{FF2B5EF4-FFF2-40B4-BE49-F238E27FC236}">
                <a16:creationId xmlns:a16="http://schemas.microsoft.com/office/drawing/2014/main" id="{ED979761-FAC1-4BA3-8835-DA7989B6EED7}"/>
              </a:ext>
            </a:extLst>
          </p:cNvPr>
          <p:cNvSpPr>
            <a:spLocks noGrp="1"/>
          </p:cNvSpPr>
          <p:nvPr>
            <p:ph type="body" sz="half" idx="2"/>
          </p:nvPr>
        </p:nvSpPr>
        <p:spPr>
          <a:xfrm>
            <a:off x="361127" y="839460"/>
            <a:ext cx="4976489" cy="5266795"/>
          </a:xfrm>
        </p:spPr>
        <p:txBody>
          <a:bodyPr>
            <a:normAutofit lnSpcReduction="10000"/>
          </a:bodyPr>
          <a:lstStyle/>
          <a:p>
            <a:r>
              <a:rPr lang="et-EE" sz="2800" dirty="0">
                <a:latin typeface="Calibri" panose="020F0502020204030204" pitchFamily="34" charset="0"/>
                <a:cs typeface="Calibri" panose="020F0502020204030204" pitchFamily="34" charset="0"/>
              </a:rPr>
              <a:t>Näiteks peab töötaja </a:t>
            </a:r>
            <a:r>
              <a:rPr lang="et-EE" sz="2800" dirty="0" err="1">
                <a:latin typeface="Calibri" panose="020F0502020204030204" pitchFamily="34" charset="0"/>
                <a:cs typeface="Calibri" panose="020F0502020204030204" pitchFamily="34" charset="0"/>
              </a:rPr>
              <a:t>kaugtöö</a:t>
            </a:r>
            <a:r>
              <a:rPr lang="et-EE" sz="2800" dirty="0">
                <a:latin typeface="Calibri" panose="020F0502020204030204" pitchFamily="34" charset="0"/>
                <a:cs typeface="Calibri" panose="020F0502020204030204" pitchFamily="34" charset="0"/>
              </a:rPr>
              <a:t> korral:</a:t>
            </a:r>
          </a:p>
          <a:p>
            <a:pPr marL="457200" indent="-457200">
              <a:buFont typeface="Wingdings" panose="05000000000000000000" pitchFamily="2" charset="2"/>
              <a:buChar char="ü"/>
            </a:pPr>
            <a:r>
              <a:rPr lang="et-EE" sz="2800" dirty="0">
                <a:solidFill>
                  <a:schemeClr val="accent1"/>
                </a:solidFill>
                <a:latin typeface="Calibri" panose="020F0502020204030204" pitchFamily="34" charset="0"/>
                <a:cs typeface="Calibri" panose="020F0502020204030204" pitchFamily="34" charset="0"/>
              </a:rPr>
              <a:t>kohandama endale sobivaks tooli ja kuvari asetuse</a:t>
            </a:r>
          </a:p>
          <a:p>
            <a:pPr marL="457200" indent="-457200">
              <a:buFont typeface="Wingdings" panose="05000000000000000000" pitchFamily="2" charset="2"/>
              <a:buChar char="ü"/>
            </a:pPr>
            <a:r>
              <a:rPr lang="et-EE" sz="2800" dirty="0">
                <a:solidFill>
                  <a:schemeClr val="accent1"/>
                </a:solidFill>
                <a:latin typeface="Calibri" panose="020F0502020204030204" pitchFamily="34" charset="0"/>
                <a:cs typeface="Calibri" panose="020F0502020204030204" pitchFamily="34" charset="0"/>
              </a:rPr>
              <a:t>tegema regulaarselt pause liikumiseks ja silmade puhkamiseks</a:t>
            </a:r>
          </a:p>
          <a:p>
            <a:pPr marL="457200" indent="-457200">
              <a:buFont typeface="Wingdings" panose="05000000000000000000" pitchFamily="2" charset="2"/>
              <a:buChar char="ü"/>
            </a:pPr>
            <a:r>
              <a:rPr lang="et-EE" sz="2800" dirty="0">
                <a:solidFill>
                  <a:schemeClr val="accent1"/>
                </a:solidFill>
                <a:latin typeface="Calibri" panose="020F0502020204030204" pitchFamily="34" charset="0"/>
                <a:cs typeface="Calibri" panose="020F0502020204030204" pitchFamily="34" charset="0"/>
              </a:rPr>
              <a:t>vältima töötamist mürarikkas keskkonnas</a:t>
            </a:r>
          </a:p>
          <a:p>
            <a:pPr marL="457200" indent="-457200">
              <a:buFont typeface="Wingdings" panose="05000000000000000000" pitchFamily="2" charset="2"/>
              <a:buChar char="ü"/>
            </a:pPr>
            <a:r>
              <a:rPr lang="et-EE" sz="2800" dirty="0">
                <a:solidFill>
                  <a:schemeClr val="accent1"/>
                </a:solidFill>
                <a:latin typeface="Calibri" panose="020F0502020204030204" pitchFamily="34" charset="0"/>
                <a:cs typeface="Calibri" panose="020F0502020204030204" pitchFamily="34" charset="0"/>
              </a:rPr>
              <a:t>valima või kohandama endale õige valgusega töötamiskoha </a:t>
            </a:r>
          </a:p>
          <a:p>
            <a:pPr marL="0" indent="0">
              <a:buNone/>
            </a:pPr>
            <a:endParaRPr lang="et-EE" dirty="0"/>
          </a:p>
        </p:txBody>
      </p:sp>
    </p:spTree>
    <p:extLst>
      <p:ext uri="{BB962C8B-B14F-4D97-AF65-F5344CB8AC3E}">
        <p14:creationId xmlns:p14="http://schemas.microsoft.com/office/powerpoint/2010/main" val="3144327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a:extLst>
              <a:ext uri="{FF2B5EF4-FFF2-40B4-BE49-F238E27FC236}">
                <a16:creationId xmlns:a16="http://schemas.microsoft.com/office/drawing/2014/main" id="{D32FBA05-05BC-47C5-900C-D9956965A73C}"/>
              </a:ext>
            </a:extLst>
          </p:cNvPr>
          <p:cNvSpPr>
            <a:spLocks noGrp="1"/>
          </p:cNvSpPr>
          <p:nvPr>
            <p:ph sz="half" idx="1"/>
          </p:nvPr>
        </p:nvSpPr>
        <p:spPr>
          <a:xfrm>
            <a:off x="675556" y="607988"/>
            <a:ext cx="10869141" cy="5722087"/>
          </a:xfrm>
        </p:spPr>
        <p:txBody>
          <a:bodyPr>
            <a:normAutofit lnSpcReduction="10000"/>
          </a:bodyPr>
          <a:lstStyle/>
          <a:p>
            <a:r>
              <a:rPr lang="et-EE" sz="2800" b="1" dirty="0">
                <a:solidFill>
                  <a:schemeClr val="accent1"/>
                </a:solidFill>
                <a:latin typeface="Calibri" panose="020F0502020204030204" pitchFamily="34" charset="0"/>
                <a:cs typeface="Calibri" panose="020F0502020204030204" pitchFamily="34" charset="0"/>
              </a:rPr>
              <a:t>Tööelu.ee</a:t>
            </a:r>
            <a:r>
              <a:rPr lang="et-EE" sz="2800" dirty="0">
                <a:solidFill>
                  <a:schemeClr val="accent1"/>
                </a:solidFill>
                <a:latin typeface="Calibri" panose="020F0502020204030204" pitchFamily="34" charset="0"/>
                <a:cs typeface="Calibri" panose="020F0502020204030204" pitchFamily="34" charset="0"/>
              </a:rPr>
              <a:t>: </a:t>
            </a:r>
            <a:r>
              <a:rPr lang="et-EE" sz="2800" dirty="0">
                <a:latin typeface="Calibri" panose="020F0502020204030204" pitchFamily="34" charset="0"/>
                <a:cs typeface="Calibri" panose="020F0502020204030204" pitchFamily="34" charset="0"/>
                <a:hlinkClick r:id="rId2"/>
              </a:rPr>
              <a:t>https://tooelu.ee/et/34/mis-kaugtoo-millal-voib-kaugtood-teha</a:t>
            </a:r>
            <a:endParaRPr lang="et-EE" sz="2800" dirty="0">
              <a:latin typeface="Calibri" panose="020F0502020204030204" pitchFamily="34" charset="0"/>
              <a:cs typeface="Calibri" panose="020F0502020204030204" pitchFamily="34" charset="0"/>
            </a:endParaRPr>
          </a:p>
          <a:p>
            <a:pPr marL="0" indent="0">
              <a:buNone/>
            </a:pPr>
            <a:endParaRPr lang="et-EE" sz="2800" dirty="0">
              <a:latin typeface="Calibri" panose="020F0502020204030204" pitchFamily="34" charset="0"/>
              <a:cs typeface="Calibri" panose="020F0502020204030204" pitchFamily="34" charset="0"/>
            </a:endParaRPr>
          </a:p>
          <a:p>
            <a:r>
              <a:rPr lang="et-EE" sz="2800" b="1" dirty="0">
                <a:solidFill>
                  <a:schemeClr val="accent1"/>
                </a:solidFill>
                <a:latin typeface="Calibri" panose="020F0502020204030204" pitchFamily="34" charset="0"/>
                <a:cs typeface="Calibri" panose="020F0502020204030204" pitchFamily="34" charset="0"/>
              </a:rPr>
              <a:t>Sotsiaalministeeriumi analüüsid: </a:t>
            </a:r>
            <a:r>
              <a:rPr lang="et-EE" sz="2800" dirty="0">
                <a:latin typeface="Calibri" panose="020F0502020204030204" pitchFamily="34" charset="0"/>
                <a:cs typeface="Calibri" panose="020F0502020204030204" pitchFamily="34" charset="0"/>
                <a:hlinkClick r:id="rId3"/>
              </a:rPr>
              <a:t>https://www.sm.ee/uudised-ja-pressiinfo/andmed/uuringud-ja-analuusid</a:t>
            </a:r>
            <a:r>
              <a:rPr lang="et-EE" sz="2800">
                <a:latin typeface="Calibri" panose="020F0502020204030204" pitchFamily="34" charset="0"/>
                <a:cs typeface="Calibri" panose="020F0502020204030204" pitchFamily="34" charset="0"/>
                <a:hlinkClick r:id="rId3"/>
              </a:rPr>
              <a:t>#tvaldkonna-uuringud-ja-analsid</a:t>
            </a:r>
            <a:endParaRPr lang="et-EE" sz="2800">
              <a:latin typeface="Calibri" panose="020F0502020204030204" pitchFamily="34" charset="0"/>
              <a:cs typeface="Calibri" panose="020F0502020204030204" pitchFamily="34" charset="0"/>
            </a:endParaRPr>
          </a:p>
          <a:p>
            <a:pPr>
              <a:buFont typeface="Wingdings" panose="05000000000000000000" pitchFamily="2" charset="2"/>
              <a:buChar char="ü"/>
            </a:pPr>
            <a:r>
              <a:rPr lang="et-EE" sz="2800">
                <a:latin typeface="Calibri" panose="020F0502020204030204" pitchFamily="34" charset="0"/>
                <a:cs typeface="Calibri" panose="020F0502020204030204" pitchFamily="34" charset="0"/>
              </a:rPr>
              <a:t>MTÜ </a:t>
            </a:r>
            <a:r>
              <a:rPr lang="et-EE" sz="2800" dirty="0">
                <a:latin typeface="Calibri" panose="020F0502020204030204" pitchFamily="34" charset="0"/>
                <a:cs typeface="Calibri" panose="020F0502020204030204" pitchFamily="34" charset="0"/>
              </a:rPr>
              <a:t>Balti Uuringute Instituut (2022), </a:t>
            </a:r>
            <a:r>
              <a:rPr lang="fi-FI" sz="2800" i="1" dirty="0" err="1">
                <a:latin typeface="Calibri" panose="020F0502020204030204" pitchFamily="34" charset="0"/>
                <a:cs typeface="Calibri" panose="020F0502020204030204" pitchFamily="34" charset="0"/>
              </a:rPr>
              <a:t>Välisriikide</a:t>
            </a:r>
            <a:r>
              <a:rPr lang="fi-FI" sz="2800" i="1" dirty="0">
                <a:latin typeface="Calibri" panose="020F0502020204030204" pitchFamily="34" charset="0"/>
                <a:cs typeface="Calibri" panose="020F0502020204030204" pitchFamily="34" charset="0"/>
              </a:rPr>
              <a:t> </a:t>
            </a:r>
            <a:r>
              <a:rPr lang="fi-FI" sz="2800" i="1" dirty="0" err="1">
                <a:latin typeface="Calibri" panose="020F0502020204030204" pitchFamily="34" charset="0"/>
                <a:cs typeface="Calibri" panose="020F0502020204030204" pitchFamily="34" charset="0"/>
              </a:rPr>
              <a:t>kaugtööpraktika</a:t>
            </a:r>
            <a:r>
              <a:rPr lang="fi-FI" sz="2800" i="1" dirty="0">
                <a:latin typeface="Calibri" panose="020F0502020204030204" pitchFamily="34" charset="0"/>
                <a:cs typeface="Calibri" panose="020F0502020204030204" pitchFamily="34" charset="0"/>
              </a:rPr>
              <a:t> ja </a:t>
            </a:r>
            <a:r>
              <a:rPr lang="fi-FI" sz="2800" i="1" dirty="0" err="1">
                <a:latin typeface="Calibri" panose="020F0502020204030204" pitchFamily="34" charset="0"/>
                <a:cs typeface="Calibri" panose="020F0502020204030204" pitchFamily="34" charset="0"/>
              </a:rPr>
              <a:t>selle</a:t>
            </a:r>
            <a:r>
              <a:rPr lang="fi-FI" sz="2800" i="1" dirty="0">
                <a:latin typeface="Calibri" panose="020F0502020204030204" pitchFamily="34" charset="0"/>
                <a:cs typeface="Calibri" panose="020F0502020204030204" pitchFamily="34" charset="0"/>
              </a:rPr>
              <a:t> </a:t>
            </a:r>
            <a:r>
              <a:rPr lang="fi-FI" sz="2800" i="1" dirty="0" err="1">
                <a:latin typeface="Calibri" panose="020F0502020204030204" pitchFamily="34" charset="0"/>
                <a:cs typeface="Calibri" panose="020F0502020204030204" pitchFamily="34" charset="0"/>
              </a:rPr>
              <a:t>Eestis</a:t>
            </a:r>
            <a:r>
              <a:rPr lang="fi-FI" sz="2800" i="1" dirty="0">
                <a:latin typeface="Calibri" panose="020F0502020204030204" pitchFamily="34" charset="0"/>
                <a:cs typeface="Calibri" panose="020F0502020204030204" pitchFamily="34" charset="0"/>
              </a:rPr>
              <a:t> </a:t>
            </a:r>
            <a:r>
              <a:rPr lang="fi-FI" sz="2800" i="1" dirty="0" err="1">
                <a:latin typeface="Calibri" panose="020F0502020204030204" pitchFamily="34" charset="0"/>
                <a:cs typeface="Calibri" panose="020F0502020204030204" pitchFamily="34" charset="0"/>
              </a:rPr>
              <a:t>rakendamise</a:t>
            </a:r>
            <a:r>
              <a:rPr lang="fi-FI" sz="2800" i="1" dirty="0">
                <a:latin typeface="Calibri" panose="020F0502020204030204" pitchFamily="34" charset="0"/>
                <a:cs typeface="Calibri" panose="020F0502020204030204" pitchFamily="34" charset="0"/>
              </a:rPr>
              <a:t> </a:t>
            </a:r>
            <a:r>
              <a:rPr lang="fi-FI" sz="2800" i="1" dirty="0" err="1">
                <a:latin typeface="Calibri" panose="020F0502020204030204" pitchFamily="34" charset="0"/>
                <a:cs typeface="Calibri" panose="020F0502020204030204" pitchFamily="34" charset="0"/>
              </a:rPr>
              <a:t>analüüs</a:t>
            </a:r>
            <a:endParaRPr lang="et-EE" sz="2800" i="1" dirty="0">
              <a:latin typeface="Calibri" panose="020F0502020204030204" pitchFamily="34" charset="0"/>
              <a:cs typeface="Calibri" panose="020F0502020204030204" pitchFamily="34" charset="0"/>
            </a:endParaRPr>
          </a:p>
          <a:p>
            <a:pPr>
              <a:buFont typeface="Wingdings" panose="05000000000000000000" pitchFamily="2" charset="2"/>
              <a:buChar char="ü"/>
            </a:pPr>
            <a:r>
              <a:rPr lang="et-EE" sz="2800" dirty="0">
                <a:latin typeface="Calibri" panose="020F0502020204030204" pitchFamily="34" charset="0"/>
                <a:cs typeface="Calibri" panose="020F0502020204030204" pitchFamily="34" charset="0"/>
              </a:rPr>
              <a:t>Sotsiaalministeerium (2022), </a:t>
            </a:r>
            <a:r>
              <a:rPr lang="et-EE" sz="2800" i="1" dirty="0">
                <a:latin typeface="Calibri" panose="020F0502020204030204" pitchFamily="34" charset="0"/>
                <a:cs typeface="Calibri" panose="020F0502020204030204" pitchFamily="34" charset="0"/>
              </a:rPr>
              <a:t>Kaugtöö analüüs</a:t>
            </a:r>
          </a:p>
          <a:p>
            <a:pPr marL="0" indent="0">
              <a:buNone/>
            </a:pPr>
            <a:endParaRPr lang="et-EE" sz="2800" i="1" dirty="0">
              <a:latin typeface="Calibri" panose="020F0502020204030204" pitchFamily="34" charset="0"/>
              <a:cs typeface="Calibri" panose="020F0502020204030204" pitchFamily="34" charset="0"/>
            </a:endParaRPr>
          </a:p>
          <a:p>
            <a:r>
              <a:rPr lang="en-US" sz="2800" b="1" dirty="0" err="1">
                <a:solidFill>
                  <a:schemeClr val="accent1"/>
                </a:solidFill>
                <a:latin typeface="Calibri" panose="020F0502020204030204" pitchFamily="34" charset="0"/>
                <a:cs typeface="Calibri" panose="020F0502020204030204" pitchFamily="34" charset="0"/>
              </a:rPr>
              <a:t>Eurofound</a:t>
            </a:r>
            <a:r>
              <a:rPr lang="en-US" sz="2800" dirty="0">
                <a:latin typeface="Calibri" panose="020F0502020204030204" pitchFamily="34" charset="0"/>
                <a:cs typeface="Calibri" panose="020F0502020204030204" pitchFamily="34" charset="0"/>
              </a:rPr>
              <a:t> (2022), </a:t>
            </a:r>
            <a:r>
              <a:rPr lang="en-US" sz="2800" i="1" dirty="0">
                <a:latin typeface="Calibri" panose="020F0502020204030204" pitchFamily="34" charset="0"/>
                <a:cs typeface="Calibri" panose="020F0502020204030204" pitchFamily="34" charset="0"/>
              </a:rPr>
              <a:t>Telework in the EU: Regulatory frameworks and recent updates</a:t>
            </a:r>
            <a:r>
              <a:rPr lang="en-US" sz="2800" dirty="0">
                <a:latin typeface="Calibri" panose="020F0502020204030204" pitchFamily="34" charset="0"/>
                <a:cs typeface="Calibri" panose="020F0502020204030204" pitchFamily="34" charset="0"/>
              </a:rPr>
              <a:t>, Publications Office of the European Union, Luxembourg</a:t>
            </a:r>
            <a:endParaRPr lang="et-EE"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6694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ctrTitle"/>
          </p:nvPr>
        </p:nvSpPr>
        <p:spPr/>
        <p:txBody>
          <a:bodyPr/>
          <a:lstStyle/>
          <a:p>
            <a:r>
              <a:rPr lang="et-EE" dirty="0"/>
              <a:t>Aitäh kuulamas!</a:t>
            </a:r>
          </a:p>
        </p:txBody>
      </p:sp>
      <p:sp>
        <p:nvSpPr>
          <p:cNvPr id="17" name="Text Placeholder 16"/>
          <p:cNvSpPr>
            <a:spLocks noGrp="1"/>
          </p:cNvSpPr>
          <p:nvPr>
            <p:ph type="body" sz="quarter" idx="15"/>
          </p:nvPr>
        </p:nvSpPr>
        <p:spPr/>
        <p:txBody>
          <a:bodyPr/>
          <a:lstStyle/>
          <a:p>
            <a:r>
              <a:rPr lang="et-EE" sz="2400" dirty="0"/>
              <a:t>Töösuhete ja töökeskkonna osakonna juhataja</a:t>
            </a:r>
          </a:p>
        </p:txBody>
      </p:sp>
      <p:sp>
        <p:nvSpPr>
          <p:cNvPr id="16" name="Text Placeholder 15"/>
          <p:cNvSpPr>
            <a:spLocks noGrp="1"/>
          </p:cNvSpPr>
          <p:nvPr>
            <p:ph type="body" sz="quarter" idx="13"/>
          </p:nvPr>
        </p:nvSpPr>
        <p:spPr/>
        <p:txBody>
          <a:bodyPr/>
          <a:lstStyle/>
          <a:p>
            <a:r>
              <a:rPr lang="et-EE" dirty="0"/>
              <a:t>Seili Suder</a:t>
            </a:r>
          </a:p>
        </p:txBody>
      </p:sp>
      <p:sp>
        <p:nvSpPr>
          <p:cNvPr id="18" name="Text Placeholder 17"/>
          <p:cNvSpPr>
            <a:spLocks noGrp="1"/>
          </p:cNvSpPr>
          <p:nvPr>
            <p:ph type="body" sz="quarter" idx="16"/>
          </p:nvPr>
        </p:nvSpPr>
        <p:spPr/>
        <p:txBody>
          <a:bodyPr/>
          <a:lstStyle/>
          <a:p>
            <a:r>
              <a:rPr lang="et-EE" sz="2400" dirty="0"/>
              <a:t>Seili.suder@sm.ee</a:t>
            </a:r>
          </a:p>
        </p:txBody>
      </p:sp>
    </p:spTree>
    <p:extLst>
      <p:ext uri="{BB962C8B-B14F-4D97-AF65-F5344CB8AC3E}">
        <p14:creationId xmlns:p14="http://schemas.microsoft.com/office/powerpoint/2010/main" val="781066037"/>
      </p:ext>
    </p:extLst>
  </p:cSld>
  <p:clrMapOvr>
    <a:masterClrMapping/>
  </p:clrMapOvr>
</p:sld>
</file>

<file path=ppt/theme/theme1.xml><?xml version="1.0" encoding="utf-8"?>
<a:theme xmlns:a="http://schemas.openxmlformats.org/drawingml/2006/main" name="val.vis.id_esitlus_2018">
  <a:themeElements>
    <a:clrScheme name="val.vis.id 2.0">
      <a:dk1>
        <a:srgbClr val="000000"/>
      </a:dk1>
      <a:lt1>
        <a:srgbClr val="FFFFFF"/>
      </a:lt1>
      <a:dk2>
        <a:srgbClr val="003087"/>
      </a:dk2>
      <a:lt2>
        <a:srgbClr val="FFFFFF"/>
      </a:lt2>
      <a:accent1>
        <a:srgbClr val="006EB5"/>
      </a:accent1>
      <a:accent2>
        <a:srgbClr val="F0A321"/>
      </a:accent2>
      <a:accent3>
        <a:srgbClr val="003087"/>
      </a:accent3>
      <a:accent4>
        <a:srgbClr val="90C8E8"/>
      </a:accent4>
      <a:accent5>
        <a:srgbClr val="E76000"/>
      </a:accent5>
      <a:accent6>
        <a:srgbClr val="B9D9EB"/>
      </a:accent6>
      <a:hlink>
        <a:srgbClr val="97999B"/>
      </a:hlink>
      <a:folHlink>
        <a:srgbClr val="F0A321"/>
      </a:folHlink>
    </a:clrScheme>
    <a:fontScheme name="Valitsusasutused">
      <a:majorFont>
        <a:latin typeface="Roboto Condensed Light"/>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lusslaidid_2.0" id="{F79D94D4-7318-46D5-B69E-3797256D7263}" vid="{80B8DB8B-CB66-4BAA-824C-FBE97BF2F5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aff8a95a-bdca-4bd1-9f28-df5ebd643b89">HXU5DPSK444F-947444548-15488</_dlc_DocId>
    <_dlc_DocIdUrl xmlns="aff8a95a-bdca-4bd1-9f28-df5ebd643b89">
      <Url>https://kontor.rik.ee/sm/_layouts/15/DocIdRedir.aspx?ID=HXU5DPSK444F-947444548-15488</Url>
      <Description>HXU5DPSK444F-947444548-15488</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kument" ma:contentTypeID="0x01010079F7799B0CFE894F884EAB1620C1FEAE" ma:contentTypeVersion="2" ma:contentTypeDescription="Loo uus dokument" ma:contentTypeScope="" ma:versionID="12ab0deec7cfeb1a6194993120018c0a">
  <xsd:schema xmlns:xsd="http://www.w3.org/2001/XMLSchema" xmlns:xs="http://www.w3.org/2001/XMLSchema" xmlns:p="http://schemas.microsoft.com/office/2006/metadata/properties" xmlns:ns2="aff8a95a-bdca-4bd1-9f28-df5ebd643b89" targetNamespace="http://schemas.microsoft.com/office/2006/metadata/properties" ma:root="true" ma:fieldsID="04d8bede78221c15ddfa129f066c6426" ns2:_="">
    <xsd:import namespace="aff8a95a-bdca-4bd1-9f28-df5ebd643b89"/>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f8a95a-bdca-4bd1-9f28-df5ebd643b89" elementFormDefault="qualified">
    <xsd:import namespace="http://schemas.microsoft.com/office/2006/documentManagement/types"/>
    <xsd:import namespace="http://schemas.microsoft.com/office/infopath/2007/PartnerControls"/>
    <xsd:element name="_dlc_DocId" ma:index="8" nillable="true" ma:displayName="Dokumendi ID väärtus" ma:description="Sellele üksusele määratud dokumendi ID väärtus." ma:internalName="_dlc_DocId" ma:readOnly="true">
      <xsd:simpleType>
        <xsd:restriction base="dms:Text"/>
      </xsd:simpleType>
    </xsd:element>
    <xsd:element name="_dlc_DocIdUrl" ma:index="9" nillable="true" ma:displayName="Dokumendi ID" ma:description="Püsilink sellele dokumendile."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Ühiskasutuses"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Ühiskasutusse andmise üksikasjad"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F4B946-A683-40C2-AC32-51B3F59031BF}"/>
</file>

<file path=customXml/itemProps2.xml><?xml version="1.0" encoding="utf-8"?>
<ds:datastoreItem xmlns:ds="http://schemas.openxmlformats.org/officeDocument/2006/customXml" ds:itemID="{D9C42339-FB6B-4A51-AF65-2070E576FAA7}"/>
</file>

<file path=customXml/itemProps3.xml><?xml version="1.0" encoding="utf-8"?>
<ds:datastoreItem xmlns:ds="http://schemas.openxmlformats.org/officeDocument/2006/customXml" ds:itemID="{52ECBEC1-508C-41C4-9002-52D831A6D5D6}"/>
</file>

<file path=customXml/itemProps4.xml><?xml version="1.0" encoding="utf-8"?>
<ds:datastoreItem xmlns:ds="http://schemas.openxmlformats.org/officeDocument/2006/customXml" ds:itemID="{07587E95-78A2-48E6-8CDF-9E05327168EB}"/>
</file>

<file path=docProps/app.xml><?xml version="1.0" encoding="utf-8"?>
<Properties xmlns="http://schemas.openxmlformats.org/officeDocument/2006/extended-properties" xmlns:vt="http://schemas.openxmlformats.org/officeDocument/2006/docPropsVTypes">
  <Template>esitlusslaidid_2.0_3lovi</Template>
  <TotalTime>149</TotalTime>
  <Words>817</Words>
  <Application>Microsoft Office PowerPoint</Application>
  <PresentationFormat>Kohandatud</PresentationFormat>
  <Paragraphs>116</Paragraphs>
  <Slides>16</Slides>
  <Notes>9</Notes>
  <HiddenSlides>0</HiddenSlides>
  <MMClips>0</MMClips>
  <ScaleCrop>false</ScaleCrop>
  <HeadingPairs>
    <vt:vector size="6" baseType="variant">
      <vt:variant>
        <vt:lpstr>Kasutatud fondid</vt:lpstr>
      </vt:variant>
      <vt:variant>
        <vt:i4>6</vt:i4>
      </vt:variant>
      <vt:variant>
        <vt:lpstr>Kujundus</vt:lpstr>
      </vt:variant>
      <vt:variant>
        <vt:i4>1</vt:i4>
      </vt:variant>
      <vt:variant>
        <vt:lpstr>Slaidipealkirjad</vt:lpstr>
      </vt:variant>
      <vt:variant>
        <vt:i4>16</vt:i4>
      </vt:variant>
    </vt:vector>
  </HeadingPairs>
  <TitlesOfParts>
    <vt:vector size="23" baseType="lpstr">
      <vt:lpstr>Arial</vt:lpstr>
      <vt:lpstr>Arial Narrow</vt:lpstr>
      <vt:lpstr>Calibri</vt:lpstr>
      <vt:lpstr>roboto</vt:lpstr>
      <vt:lpstr>Roboto Condensed</vt:lpstr>
      <vt:lpstr>Wingdings</vt:lpstr>
      <vt:lpstr>val.vis.id_esitlus_2018</vt:lpstr>
      <vt:lpstr>Seadusemuudatused  kaugtöö regulatsioonis </vt:lpstr>
      <vt:lpstr>Kaugtöö reeglid EL-is</vt:lpstr>
      <vt:lpstr>Kaugtöö reeglid EL-is</vt:lpstr>
      <vt:lpstr>Õigusakt vs kollektiivleping</vt:lpstr>
      <vt:lpstr>Eestis</vt:lpstr>
      <vt:lpstr>Kaugtöö</vt:lpstr>
      <vt:lpstr>Töötervishoid ja tööohutus kaugtööl</vt:lpstr>
      <vt:lpstr>Teised riigid?</vt:lpstr>
      <vt:lpstr>Töötervishoiu ja tööohutuse seadus (TTOS)</vt:lpstr>
      <vt:lpstr>Tööandja kohustused (1)</vt:lpstr>
      <vt:lpstr>Näited (tööandja abinõud)</vt:lpstr>
      <vt:lpstr>Tööandja kohustused (2)</vt:lpstr>
      <vt:lpstr>Töötaja kohustused</vt:lpstr>
      <vt:lpstr>PowerPointi esitlus</vt:lpstr>
      <vt:lpstr>PowerPointi esitlus</vt:lpstr>
      <vt:lpstr>Aitäh kuulamas!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PowerPointi esitlus</dc:title>
  <dc:creator>Karin Volmer</dc:creator>
  <cp:lastModifiedBy>Seili Suder</cp:lastModifiedBy>
  <cp:revision>26</cp:revision>
  <dcterms:created xsi:type="dcterms:W3CDTF">2022-01-11T07:09:11Z</dcterms:created>
  <dcterms:modified xsi:type="dcterms:W3CDTF">2023-01-06T11:25:20Z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0x01010079F7799B0CFE894F884EAB1620C1FEAE</vt:lpwstr>
  </property>
  <property fmtid="{D5CDD505-2E9C-101B-9397-08002B2CF9AE}" pid="3" name="_dlc_DocIdItemGuid">
    <vt:lpwstr>3d0dd944-31e1-4e60-8f6b-96bb555e93af</vt:lpwstr>
  </property>
</Properties>
</file>