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hRKW5AgDYRlmNAP1FKgQkqYXoYX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5123" autoAdjust="0"/>
  </p:normalViewPr>
  <p:slideViewPr>
    <p:cSldViewPr snapToGrid="0">
      <p:cViewPr varScale="1">
        <p:scale>
          <a:sx n="47" d="100"/>
          <a:sy n="47" d="100"/>
        </p:scale>
        <p:origin x="29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sz="1800" b="0" i="0" u="none" strike="noStrike">
              <a:solidFill>
                <a:srgbClr val="000000"/>
              </a:solidFill>
              <a:latin typeface="Arial"/>
              <a:ea typeface="Arial"/>
              <a:cs typeface="Arial"/>
              <a:sym typeface="Arial"/>
            </a:endParaRPr>
          </a:p>
          <a:p>
            <a:pPr marL="0" lvl="0" indent="0" algn="l" rtl="0">
              <a:lnSpc>
                <a:spcPct val="100000"/>
              </a:lnSpc>
              <a:spcBef>
                <a:spcPts val="0"/>
              </a:spcBef>
              <a:spcAft>
                <a:spcPts val="0"/>
              </a:spcAft>
              <a:buSzPts val="1400"/>
              <a:buNone/>
            </a:pPr>
            <a:br>
              <a:rPr lang="en-US" b="0"/>
            </a:br>
            <a:endParaRPr/>
          </a:p>
        </p:txBody>
      </p:sp>
      <p:sp>
        <p:nvSpPr>
          <p:cNvPr id="146" name="Google Shape;14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4" name="Google Shape;15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err="1"/>
              <a:t>Töötervishoiuarstide</a:t>
            </a:r>
            <a:r>
              <a:rPr lang="en-US" dirty="0"/>
              <a:t> </a:t>
            </a:r>
            <a:r>
              <a:rPr lang="en-US" dirty="0" err="1"/>
              <a:t>käsitlusjuhiste</a:t>
            </a:r>
            <a:r>
              <a:rPr lang="en-US" dirty="0"/>
              <a:t> </a:t>
            </a:r>
            <a:r>
              <a:rPr lang="en-US" dirty="0" err="1"/>
              <a:t>puhul</a:t>
            </a:r>
            <a:r>
              <a:rPr lang="en-US" dirty="0"/>
              <a:t> on </a:t>
            </a:r>
            <a:r>
              <a:rPr lang="en-US" dirty="0" err="1"/>
              <a:t>oluline</a:t>
            </a:r>
            <a:r>
              <a:rPr lang="en-US" dirty="0"/>
              <a:t>  see, et need on  </a:t>
            </a:r>
            <a:r>
              <a:rPr lang="en-US" dirty="0" err="1"/>
              <a:t>eelkõige</a:t>
            </a:r>
            <a:r>
              <a:rPr lang="en-US" dirty="0"/>
              <a:t> </a:t>
            </a:r>
            <a:r>
              <a:rPr lang="en-US" dirty="0" err="1"/>
              <a:t>igapäeva</a:t>
            </a:r>
            <a:r>
              <a:rPr lang="en-US" dirty="0"/>
              <a:t> </a:t>
            </a:r>
            <a:r>
              <a:rPr lang="en-US" dirty="0" err="1"/>
              <a:t>töövahend</a:t>
            </a:r>
            <a:r>
              <a:rPr lang="en-US" dirty="0"/>
              <a:t> </a:t>
            </a:r>
            <a:r>
              <a:rPr lang="en-US" dirty="0" err="1"/>
              <a:t>arstidele</a:t>
            </a:r>
            <a:r>
              <a:rPr lang="en-US" dirty="0"/>
              <a:t> (aga ka </a:t>
            </a:r>
            <a:r>
              <a:rPr lang="en-US" dirty="0" err="1"/>
              <a:t>tööterevishoiuõdedele</a:t>
            </a:r>
            <a:r>
              <a:rPr lang="en-US" dirty="0"/>
              <a:t>)</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Ne</a:t>
            </a:r>
            <a:r>
              <a:rPr lang="et-EE" dirty="0"/>
              <a:t>e</a:t>
            </a:r>
            <a:r>
              <a:rPr lang="en-US" dirty="0"/>
              <a:t>d </a:t>
            </a:r>
            <a:r>
              <a:rPr lang="en-US" dirty="0" err="1"/>
              <a:t>annavad</a:t>
            </a:r>
            <a:r>
              <a:rPr lang="en-US" dirty="0"/>
              <a:t> </a:t>
            </a:r>
            <a:r>
              <a:rPr lang="en-US" dirty="0" err="1"/>
              <a:t>suunised</a:t>
            </a:r>
            <a:r>
              <a:rPr lang="en-US" dirty="0"/>
              <a:t>, </a:t>
            </a:r>
            <a:r>
              <a:rPr lang="en-US" dirty="0" err="1"/>
              <a:t>millised</a:t>
            </a:r>
            <a:r>
              <a:rPr lang="en-US" dirty="0"/>
              <a:t> on </a:t>
            </a:r>
            <a:r>
              <a:rPr lang="en-US" dirty="0" err="1"/>
              <a:t>minimaalsed</a:t>
            </a:r>
            <a:r>
              <a:rPr lang="en-US" dirty="0"/>
              <a:t> </a:t>
            </a:r>
            <a:r>
              <a:rPr lang="en-US" dirty="0" err="1"/>
              <a:t>elementaarsed</a:t>
            </a:r>
            <a:r>
              <a:rPr lang="en-US" dirty="0"/>
              <a:t> </a:t>
            </a:r>
            <a:r>
              <a:rPr lang="en-US" dirty="0" err="1"/>
              <a:t>tegevused</a:t>
            </a:r>
            <a:r>
              <a:rPr lang="en-US" dirty="0"/>
              <a:t>, et </a:t>
            </a:r>
            <a:r>
              <a:rPr lang="en-US" dirty="0" err="1"/>
              <a:t>ohutegurite</a:t>
            </a:r>
            <a:r>
              <a:rPr lang="en-US" dirty="0"/>
              <a:t> </a:t>
            </a:r>
            <a:r>
              <a:rPr lang="en-US" dirty="0" err="1"/>
              <a:t>tervismõju</a:t>
            </a:r>
            <a:r>
              <a:rPr lang="en-US" dirty="0"/>
              <a:t> </a:t>
            </a:r>
            <a:r>
              <a:rPr lang="en-US" dirty="0" err="1"/>
              <a:t>hinnata</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Need </a:t>
            </a:r>
            <a:r>
              <a:rPr lang="en-US" dirty="0" err="1"/>
              <a:t>arvestavad</a:t>
            </a:r>
            <a:r>
              <a:rPr lang="en-US" dirty="0"/>
              <a:t> </a:t>
            </a:r>
            <a:r>
              <a:rPr lang="en-US" dirty="0" err="1"/>
              <a:t>siseriiklikke</a:t>
            </a:r>
            <a:r>
              <a:rPr lang="en-US" dirty="0"/>
              <a:t> ja </a:t>
            </a:r>
            <a:r>
              <a:rPr lang="en-US" dirty="0" err="1"/>
              <a:t>rahvusvahelisi</a:t>
            </a:r>
            <a:r>
              <a:rPr lang="en-US" dirty="0"/>
              <a:t> </a:t>
            </a:r>
            <a:r>
              <a:rPr lang="en-US" dirty="0" err="1"/>
              <a:t>standardeid</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Need on </a:t>
            </a:r>
            <a:r>
              <a:rPr lang="en-US" dirty="0" err="1"/>
              <a:t>teaduspõhised</a:t>
            </a:r>
            <a:r>
              <a:rPr lang="en-US" dirty="0"/>
              <a:t>, </a:t>
            </a:r>
            <a:r>
              <a:rPr lang="en-US" dirty="0" err="1"/>
              <a:t>koostamisel</a:t>
            </a:r>
            <a:r>
              <a:rPr lang="en-US" dirty="0"/>
              <a:t> on </a:t>
            </a:r>
            <a:r>
              <a:rPr lang="en-US" dirty="0" err="1"/>
              <a:t>arvestatud</a:t>
            </a:r>
            <a:r>
              <a:rPr lang="en-US" dirty="0"/>
              <a:t> </a:t>
            </a:r>
            <a:r>
              <a:rPr lang="en-US" dirty="0" err="1"/>
              <a:t>Eesti</a:t>
            </a:r>
            <a:r>
              <a:rPr lang="en-US" dirty="0"/>
              <a:t> </a:t>
            </a:r>
            <a:r>
              <a:rPr lang="en-US" dirty="0" err="1"/>
              <a:t>ravijuhnedite</a:t>
            </a:r>
            <a:r>
              <a:rPr lang="en-US" dirty="0"/>
              <a:t> </a:t>
            </a:r>
            <a:r>
              <a:rPr lang="en-US" dirty="0" err="1"/>
              <a:t>käsiraamatu</a:t>
            </a:r>
            <a:r>
              <a:rPr lang="en-US" dirty="0"/>
              <a:t> </a:t>
            </a:r>
            <a:r>
              <a:rPr lang="en-US" dirty="0" err="1"/>
              <a:t>juhiseid</a:t>
            </a:r>
            <a:endParaRPr dirty="0"/>
          </a:p>
        </p:txBody>
      </p:sp>
      <p:sp>
        <p:nvSpPr>
          <p:cNvPr id="177" name="Google Shape;17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c8f8bde06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c8f8bde065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a:t>(Töötervishoiu ja tööohutuse seadus, 2021)</a:t>
            </a:r>
            <a:endParaRPr sz="1100"/>
          </a:p>
          <a:p>
            <a:pPr marL="0" lvl="0" indent="0" algn="l" rtl="0">
              <a:spcBef>
                <a:spcPts val="0"/>
              </a:spcBef>
              <a:spcAft>
                <a:spcPts val="0"/>
              </a:spcAft>
              <a:buNone/>
            </a:pPr>
            <a:r>
              <a:rPr lang="en-US" sz="1100"/>
              <a:t>„Töökeskkonna ohutegurite ja tööde loetelu, mille puhul alaealise töötamine on keelatud“. (Alaealiste määrus, 2019)</a:t>
            </a:r>
            <a:endParaRPr sz="1100"/>
          </a:p>
          <a:p>
            <a:pPr marL="0" lvl="0" indent="0" algn="l" rtl="0">
              <a:spcBef>
                <a:spcPts val="0"/>
              </a:spcBef>
              <a:spcAft>
                <a:spcPts val="0"/>
              </a:spcAft>
              <a:buNone/>
            </a:pPr>
            <a:r>
              <a:rPr lang="en-US" sz="1100"/>
              <a:t>„Töötervishoiu ja tööohutuse nõuded rasedate ja rinnaga toitvate naiste tööks“ (Töötervishoiu ja tööohutuse nõuded rasedate...,2015)</a:t>
            </a:r>
            <a:endParaRPr sz="1100"/>
          </a:p>
          <a:p>
            <a:pPr marL="0" lvl="0" indent="0" algn="l" rtl="0">
              <a:spcBef>
                <a:spcPts val="0"/>
              </a:spcBef>
              <a:spcAft>
                <a:spcPts val="0"/>
              </a:spcAft>
              <a:buNone/>
            </a:pPr>
            <a:endParaRPr sz="1100"/>
          </a:p>
          <a:p>
            <a:pPr marL="0" lvl="0" indent="0" algn="l" rtl="0">
              <a:spcBef>
                <a:spcPts val="0"/>
              </a:spcBef>
              <a:spcAft>
                <a:spcPts val="0"/>
              </a:spcAft>
              <a:buNone/>
            </a:pPr>
            <a:r>
              <a:rPr lang="en-US" sz="1100"/>
              <a:t>Küsimustikud: ravijunehdite alusel kasuyatavad-START, Epworth, Stop:bang, EEK2 ;valkonnaspetsiifilised, soovitatud erialaspetsialistide poolt- hääle küsimustk;  spetsiifilised TTH: tööstressi, need For Recovery</a:t>
            </a:r>
            <a:endParaRPr sz="1100"/>
          </a:p>
          <a:p>
            <a:pPr marL="0" lvl="0" indent="0" algn="l" rtl="0">
              <a:spcBef>
                <a:spcPts val="0"/>
              </a:spcBef>
              <a:spcAft>
                <a:spcPts val="0"/>
              </a:spcAft>
              <a:buNone/>
            </a:pPr>
            <a:endParaRPr sz="1100"/>
          </a:p>
          <a:p>
            <a:pPr marL="0" lvl="0" indent="0" algn="l" rtl="0">
              <a:spcBef>
                <a:spcPts val="0"/>
              </a:spcBef>
              <a:spcAft>
                <a:spcPts val="0"/>
              </a:spcAft>
              <a:buNone/>
            </a:pPr>
            <a:r>
              <a:rPr lang="en-US" sz="1100"/>
              <a:t>õpetajad, keevitajad, kuvariga töötajad</a:t>
            </a:r>
            <a:endParaRPr sz="1100"/>
          </a:p>
        </p:txBody>
      </p:sp>
      <p:sp>
        <p:nvSpPr>
          <p:cNvPr id="184" name="Google Shape;184;g1c8f8bde065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ca195b512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g1ca195b512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Juhistes on kaetud kõik TTOS-is nimetatud ja rahvusvaheliselt tunnustatud ohuteguriklassid, </a:t>
            </a:r>
            <a:endParaRPr/>
          </a:p>
          <a:p>
            <a:pPr marL="0" lvl="0" indent="0" algn="l" rtl="0">
              <a:lnSpc>
                <a:spcPct val="100000"/>
              </a:lnSpc>
              <a:spcBef>
                <a:spcPts val="0"/>
              </a:spcBef>
              <a:spcAft>
                <a:spcPts val="0"/>
              </a:spcAft>
              <a:buSzPts val="1400"/>
              <a:buNone/>
            </a:pPr>
            <a:r>
              <a:rPr lang="en-US"/>
              <a:t>detailsem kategoriseerimine on tehtud arvestades arstide igapäevatöö kogemust, ekspertide nõu ja selle põhjal tehtud konsensuslikke otsuseid.</a:t>
            </a:r>
            <a:endParaRPr/>
          </a:p>
          <a:p>
            <a:pPr marL="0" lvl="0" indent="0" algn="l" rtl="0">
              <a:lnSpc>
                <a:spcPct val="100000"/>
              </a:lnSpc>
              <a:spcBef>
                <a:spcPts val="0"/>
              </a:spcBef>
              <a:spcAft>
                <a:spcPts val="0"/>
              </a:spcAft>
              <a:buSzPts val="1400"/>
              <a:buNone/>
            </a:pPr>
            <a:r>
              <a:rPr lang="en-US"/>
              <a:t>kokku 39 juhist</a:t>
            </a:r>
            <a:endParaRPr/>
          </a:p>
        </p:txBody>
      </p:sp>
      <p:sp>
        <p:nvSpPr>
          <p:cNvPr id="197" name="Google Shape;19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ca195b5129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g1ca195b5129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err="1"/>
              <a:t>Foonmüra</a:t>
            </a:r>
            <a:r>
              <a:rPr lang="en-US" dirty="0"/>
              <a:t> on </a:t>
            </a:r>
            <a:r>
              <a:rPr lang="en-US" dirty="0" err="1"/>
              <a:t>müra</a:t>
            </a:r>
            <a:r>
              <a:rPr lang="en-US" dirty="0"/>
              <a:t> </a:t>
            </a:r>
            <a:r>
              <a:rPr lang="en-US" dirty="0" err="1"/>
              <a:t>piirtaset</a:t>
            </a:r>
            <a:r>
              <a:rPr lang="en-US" dirty="0"/>
              <a:t> </a:t>
            </a:r>
            <a:r>
              <a:rPr lang="en-US" dirty="0" err="1"/>
              <a:t>ületav</a:t>
            </a:r>
            <a:r>
              <a:rPr lang="en-US" dirty="0"/>
              <a:t> </a:t>
            </a:r>
            <a:r>
              <a:rPr lang="en-US" dirty="0" err="1"/>
              <a:t>müra</a:t>
            </a:r>
            <a:r>
              <a:rPr lang="en-US" dirty="0"/>
              <a:t>, mis </a:t>
            </a:r>
            <a:r>
              <a:rPr lang="en-US" dirty="0" err="1"/>
              <a:t>jääb</a:t>
            </a:r>
            <a:r>
              <a:rPr lang="en-US" dirty="0"/>
              <a:t> </a:t>
            </a:r>
            <a:r>
              <a:rPr lang="en-US" dirty="0" err="1"/>
              <a:t>veel</a:t>
            </a:r>
            <a:r>
              <a:rPr lang="en-US" dirty="0"/>
              <a:t> </a:t>
            </a:r>
            <a:r>
              <a:rPr lang="en-US" dirty="0" err="1"/>
              <a:t>alla</a:t>
            </a:r>
            <a:r>
              <a:rPr lang="en-US" dirty="0"/>
              <a:t> 80dB (ETTAS </a:t>
            </a:r>
            <a:r>
              <a:rPr lang="en-US" dirty="0" err="1"/>
              <a:t>kokkuleppeline</a:t>
            </a:r>
            <a:r>
              <a:rPr lang="en-US" dirty="0"/>
              <a:t> </a:t>
            </a:r>
            <a:r>
              <a:rPr lang="en-US" dirty="0" err="1"/>
              <a:t>definitsioon</a:t>
            </a:r>
            <a:r>
              <a:rPr lang="en-US" dirty="0"/>
              <a:t>). </a:t>
            </a:r>
            <a:r>
              <a:rPr lang="en-US" dirty="0" err="1"/>
              <a:t>Müra</a:t>
            </a:r>
            <a:r>
              <a:rPr lang="en-US" dirty="0"/>
              <a:t> </a:t>
            </a:r>
            <a:r>
              <a:rPr lang="en-US" dirty="0" err="1"/>
              <a:t>piirtase</a:t>
            </a:r>
            <a:r>
              <a:rPr lang="en-US" dirty="0"/>
              <a:t> on </a:t>
            </a:r>
            <a:r>
              <a:rPr lang="en-US" dirty="0" err="1"/>
              <a:t>müra</a:t>
            </a:r>
            <a:r>
              <a:rPr lang="en-US" dirty="0"/>
              <a:t> tase, </a:t>
            </a:r>
            <a:r>
              <a:rPr lang="en-US" dirty="0" err="1"/>
              <a:t>mille</a:t>
            </a:r>
            <a:r>
              <a:rPr lang="en-US" dirty="0"/>
              <a:t> </a:t>
            </a:r>
            <a:r>
              <a:rPr lang="en-US" dirty="0" err="1"/>
              <a:t>ületamine</a:t>
            </a:r>
            <a:r>
              <a:rPr lang="en-US" dirty="0"/>
              <a:t> </a:t>
            </a:r>
            <a:r>
              <a:rPr lang="en-US" dirty="0" err="1"/>
              <a:t>võib</a:t>
            </a:r>
            <a:r>
              <a:rPr lang="en-US" dirty="0"/>
              <a:t> </a:t>
            </a:r>
            <a:r>
              <a:rPr lang="en-US" dirty="0" err="1"/>
              <a:t>põhjustada</a:t>
            </a:r>
            <a:r>
              <a:rPr lang="en-US" dirty="0"/>
              <a:t> </a:t>
            </a:r>
            <a:r>
              <a:rPr lang="en-US" dirty="0" err="1"/>
              <a:t>häirivust</a:t>
            </a:r>
            <a:r>
              <a:rPr lang="en-US" dirty="0"/>
              <a:t> ja mis </a:t>
            </a:r>
            <a:r>
              <a:rPr lang="en-US" dirty="0" err="1"/>
              <a:t>üldjuhul</a:t>
            </a:r>
            <a:r>
              <a:rPr lang="en-US" dirty="0"/>
              <a:t> </a:t>
            </a:r>
            <a:r>
              <a:rPr lang="en-US" dirty="0" err="1"/>
              <a:t>iseloomustab</a:t>
            </a:r>
            <a:r>
              <a:rPr lang="en-US" dirty="0"/>
              <a:t> </a:t>
            </a:r>
            <a:r>
              <a:rPr lang="en-US" dirty="0" err="1"/>
              <a:t>rahuldavaid</a:t>
            </a:r>
            <a:r>
              <a:rPr lang="en-US" dirty="0"/>
              <a:t> (</a:t>
            </a:r>
            <a:r>
              <a:rPr lang="en-US" dirty="0" err="1"/>
              <a:t>vastuvõetavaid</a:t>
            </a:r>
            <a:r>
              <a:rPr lang="en-US" dirty="0"/>
              <a:t>) </a:t>
            </a:r>
            <a:r>
              <a:rPr lang="en-US" dirty="0" err="1"/>
              <a:t>akustilisi</a:t>
            </a:r>
            <a:r>
              <a:rPr lang="en-US" dirty="0"/>
              <a:t> </a:t>
            </a:r>
            <a:r>
              <a:rPr lang="en-US" dirty="0" err="1"/>
              <a:t>tingimusi</a:t>
            </a:r>
            <a:r>
              <a:rPr lang="en-US" dirty="0"/>
              <a:t>.</a:t>
            </a:r>
            <a:endParaRPr dirty="0"/>
          </a:p>
          <a:p>
            <a:pPr marL="0" lvl="0" indent="0" algn="l" rtl="0">
              <a:lnSpc>
                <a:spcPct val="100000"/>
              </a:lnSpc>
              <a:spcBef>
                <a:spcPts val="0"/>
              </a:spcBef>
              <a:spcAft>
                <a:spcPts val="0"/>
              </a:spcAft>
              <a:buSzPts val="1100"/>
              <a:buNone/>
            </a:pPr>
            <a:r>
              <a:rPr lang="en-US" dirty="0" err="1"/>
              <a:t>Keskkonnamüra</a:t>
            </a:r>
            <a:r>
              <a:rPr lang="en-US" dirty="0"/>
              <a:t> </a:t>
            </a:r>
            <a:r>
              <a:rPr lang="en-US" dirty="0" err="1"/>
              <a:t>päevane</a:t>
            </a:r>
            <a:r>
              <a:rPr lang="en-US" dirty="0"/>
              <a:t> </a:t>
            </a:r>
            <a:r>
              <a:rPr lang="en-US" dirty="0" err="1"/>
              <a:t>piirnorm</a:t>
            </a:r>
            <a:r>
              <a:rPr lang="en-US" dirty="0"/>
              <a:t> </a:t>
            </a:r>
            <a:r>
              <a:rPr lang="en-US" dirty="0" err="1"/>
              <a:t>välitingimustes</a:t>
            </a:r>
            <a:r>
              <a:rPr lang="en-US" dirty="0"/>
              <a:t> 60 dB(A). </a:t>
            </a:r>
            <a:endParaRPr dirty="0"/>
          </a:p>
          <a:p>
            <a:pPr marL="0" lvl="0" indent="0" algn="l" rtl="0">
              <a:lnSpc>
                <a:spcPct val="100000"/>
              </a:lnSpc>
              <a:spcBef>
                <a:spcPts val="0"/>
              </a:spcBef>
              <a:spcAft>
                <a:spcPts val="0"/>
              </a:spcAft>
              <a:buSzPts val="1100"/>
              <a:buNone/>
            </a:pPr>
            <a:r>
              <a:rPr lang="en-US" dirty="0" err="1"/>
              <a:t>Keskkonnamüra</a:t>
            </a:r>
            <a:r>
              <a:rPr lang="en-US" dirty="0"/>
              <a:t> </a:t>
            </a:r>
            <a:r>
              <a:rPr lang="en-US" dirty="0" err="1"/>
              <a:t>ööaja</a:t>
            </a:r>
            <a:r>
              <a:rPr lang="en-US" dirty="0"/>
              <a:t> </a:t>
            </a:r>
            <a:r>
              <a:rPr lang="en-US" dirty="0" err="1"/>
              <a:t>piirnorm</a:t>
            </a:r>
            <a:r>
              <a:rPr lang="en-US" dirty="0"/>
              <a:t> </a:t>
            </a:r>
            <a:r>
              <a:rPr lang="en-US" dirty="0" err="1"/>
              <a:t>sisetingimustes</a:t>
            </a:r>
            <a:r>
              <a:rPr lang="en-US" dirty="0"/>
              <a:t> 55 dB(A). (The health effects of environmental noise, 2018)</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err="1"/>
              <a:t>Niinimetatud</a:t>
            </a:r>
            <a:r>
              <a:rPr lang="en-US" dirty="0"/>
              <a:t> </a:t>
            </a:r>
            <a:r>
              <a:rPr lang="en-US" dirty="0" err="1"/>
              <a:t>märg</a:t>
            </a:r>
            <a:r>
              <a:rPr lang="en-US" dirty="0"/>
              <a:t> </a:t>
            </a:r>
            <a:r>
              <a:rPr lang="en-US" dirty="0" err="1"/>
              <a:t>töö</a:t>
            </a:r>
            <a:r>
              <a:rPr lang="en-US" dirty="0"/>
              <a:t> on </a:t>
            </a:r>
            <a:r>
              <a:rPr lang="en-US" dirty="0" err="1"/>
              <a:t>töö</a:t>
            </a:r>
            <a:r>
              <a:rPr lang="en-US" dirty="0"/>
              <a:t>, </a:t>
            </a:r>
            <a:r>
              <a:rPr lang="en-US" dirty="0" err="1"/>
              <a:t>mille</a:t>
            </a:r>
            <a:r>
              <a:rPr lang="en-US" dirty="0"/>
              <a:t> </a:t>
            </a:r>
            <a:r>
              <a:rPr lang="en-US" dirty="0" err="1"/>
              <a:t>käigus</a:t>
            </a:r>
            <a:r>
              <a:rPr lang="en-US" dirty="0"/>
              <a:t> </a:t>
            </a:r>
            <a:r>
              <a:rPr lang="en-US" dirty="0" err="1"/>
              <a:t>töötajal</a:t>
            </a:r>
            <a:r>
              <a:rPr lang="en-US" dirty="0"/>
              <a:t> on </a:t>
            </a:r>
            <a:r>
              <a:rPr lang="en-US" dirty="0" err="1"/>
              <a:t>käte</a:t>
            </a:r>
            <a:r>
              <a:rPr lang="en-US" dirty="0"/>
              <a:t> </a:t>
            </a:r>
            <a:r>
              <a:rPr lang="en-US" dirty="0" err="1"/>
              <a:t>kokkupuude</a:t>
            </a:r>
            <a:r>
              <a:rPr lang="en-US" dirty="0"/>
              <a:t> </a:t>
            </a:r>
            <a:r>
              <a:rPr lang="en-US" dirty="0" err="1"/>
              <a:t>vedelikega</a:t>
            </a:r>
            <a:r>
              <a:rPr lang="en-US" dirty="0"/>
              <a:t> VÕI </a:t>
            </a:r>
            <a:r>
              <a:rPr lang="en-US" dirty="0" err="1"/>
              <a:t>vedelikekindlate</a:t>
            </a:r>
            <a:r>
              <a:rPr lang="en-US" dirty="0"/>
              <a:t> </a:t>
            </a:r>
            <a:r>
              <a:rPr lang="en-US" dirty="0" err="1"/>
              <a:t>okluseerivate</a:t>
            </a:r>
            <a:r>
              <a:rPr lang="en-US" dirty="0"/>
              <a:t> </a:t>
            </a:r>
            <a:r>
              <a:rPr lang="en-US" dirty="0" err="1"/>
              <a:t>kinnaste</a:t>
            </a:r>
            <a:r>
              <a:rPr lang="en-US" dirty="0"/>
              <a:t> </a:t>
            </a:r>
            <a:r>
              <a:rPr lang="en-US" dirty="0" err="1"/>
              <a:t>kandmine</a:t>
            </a:r>
            <a:r>
              <a:rPr lang="en-US" dirty="0"/>
              <a:t> </a:t>
            </a:r>
            <a:r>
              <a:rPr lang="en-US" dirty="0" err="1"/>
              <a:t>toimub</a:t>
            </a:r>
            <a:r>
              <a:rPr lang="en-US" dirty="0"/>
              <a:t> &gt;2 </a:t>
            </a:r>
            <a:r>
              <a:rPr lang="en-US" dirty="0" err="1"/>
              <a:t>tundi</a:t>
            </a:r>
            <a:r>
              <a:rPr lang="en-US" dirty="0"/>
              <a:t> </a:t>
            </a:r>
            <a:r>
              <a:rPr lang="en-US" dirty="0" err="1"/>
              <a:t>vahetuse</a:t>
            </a:r>
            <a:r>
              <a:rPr lang="en-US" dirty="0"/>
              <a:t> </a:t>
            </a:r>
            <a:r>
              <a:rPr lang="en-US" dirty="0" err="1"/>
              <a:t>jooksul</a:t>
            </a:r>
            <a:r>
              <a:rPr lang="en-US" dirty="0"/>
              <a:t>;</a:t>
            </a:r>
            <a:endParaRPr dirty="0"/>
          </a:p>
          <a:p>
            <a:pPr marL="0" lvl="0" indent="0" algn="l" rtl="0">
              <a:lnSpc>
                <a:spcPct val="100000"/>
              </a:lnSpc>
              <a:spcBef>
                <a:spcPts val="0"/>
              </a:spcBef>
              <a:spcAft>
                <a:spcPts val="0"/>
              </a:spcAft>
              <a:buSzPts val="1100"/>
              <a:buNone/>
            </a:pPr>
            <a:r>
              <a:rPr lang="en-US" dirty="0" err="1"/>
              <a:t>töötaja</a:t>
            </a:r>
            <a:r>
              <a:rPr lang="en-US" dirty="0"/>
              <a:t> </a:t>
            </a:r>
            <a:r>
              <a:rPr lang="en-US" dirty="0" err="1"/>
              <a:t>peab</a:t>
            </a:r>
            <a:r>
              <a:rPr lang="en-US" dirty="0"/>
              <a:t> </a:t>
            </a:r>
            <a:r>
              <a:rPr lang="en-US" dirty="0" err="1"/>
              <a:t>vahetuse</a:t>
            </a:r>
            <a:r>
              <a:rPr lang="en-US" dirty="0"/>
              <a:t> </a:t>
            </a:r>
            <a:r>
              <a:rPr lang="en-US" dirty="0" err="1"/>
              <a:t>jooksul</a:t>
            </a:r>
            <a:r>
              <a:rPr lang="en-US" dirty="0"/>
              <a:t> </a:t>
            </a:r>
            <a:r>
              <a:rPr lang="en-US" dirty="0" err="1"/>
              <a:t>käsi</a:t>
            </a:r>
            <a:r>
              <a:rPr lang="en-US" dirty="0"/>
              <a:t> </a:t>
            </a:r>
            <a:r>
              <a:rPr lang="en-US" dirty="0" err="1"/>
              <a:t>pesema</a:t>
            </a:r>
            <a:r>
              <a:rPr lang="en-US" dirty="0"/>
              <a:t> &gt;20 </a:t>
            </a:r>
            <a:r>
              <a:rPr lang="en-US" dirty="0" err="1"/>
              <a:t>korda</a:t>
            </a:r>
            <a:r>
              <a:rPr lang="en-US" dirty="0"/>
              <a:t> (</a:t>
            </a:r>
            <a:r>
              <a:rPr lang="en-US" dirty="0" err="1"/>
              <a:t>Behroozy</a:t>
            </a:r>
            <a:r>
              <a:rPr lang="en-US" dirty="0"/>
              <a:t> ja </a:t>
            </a:r>
            <a:r>
              <a:rPr lang="en-US" dirty="0" err="1"/>
              <a:t>Keegel</a:t>
            </a:r>
            <a:r>
              <a:rPr lang="en-US" dirty="0"/>
              <a:t>, 2014)</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err="1"/>
              <a:t>Sisekeskkonna</a:t>
            </a:r>
            <a:r>
              <a:rPr lang="en-US" dirty="0"/>
              <a:t> </a:t>
            </a:r>
            <a:r>
              <a:rPr lang="en-US" dirty="0" err="1"/>
              <a:t>tingimused</a:t>
            </a:r>
            <a:r>
              <a:rPr lang="en-US" dirty="0"/>
              <a:t> (</a:t>
            </a:r>
            <a:r>
              <a:rPr lang="en-US" dirty="0" err="1"/>
              <a:t>Hoonete</a:t>
            </a:r>
            <a:r>
              <a:rPr lang="en-US" dirty="0"/>
              <a:t> </a:t>
            </a:r>
            <a:r>
              <a:rPr lang="en-US" dirty="0" err="1"/>
              <a:t>energiatõhusus</a:t>
            </a:r>
            <a:r>
              <a:rPr lang="en-US" dirty="0"/>
              <a:t>, 2019)</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err="1"/>
              <a:t>Foonmüra</a:t>
            </a:r>
            <a:r>
              <a:rPr lang="en-US" dirty="0"/>
              <a:t> on </a:t>
            </a:r>
            <a:r>
              <a:rPr lang="en-US" dirty="0" err="1"/>
              <a:t>müra</a:t>
            </a:r>
            <a:r>
              <a:rPr lang="en-US" dirty="0"/>
              <a:t> </a:t>
            </a:r>
            <a:r>
              <a:rPr lang="en-US" dirty="0" err="1"/>
              <a:t>piirtaset</a:t>
            </a:r>
            <a:r>
              <a:rPr lang="en-US" dirty="0"/>
              <a:t> </a:t>
            </a:r>
            <a:r>
              <a:rPr lang="en-US" dirty="0" err="1"/>
              <a:t>ületav</a:t>
            </a:r>
            <a:r>
              <a:rPr lang="en-US" dirty="0"/>
              <a:t> </a:t>
            </a:r>
            <a:r>
              <a:rPr lang="en-US" dirty="0" err="1"/>
              <a:t>müra</a:t>
            </a:r>
            <a:r>
              <a:rPr lang="en-US" dirty="0"/>
              <a:t>, mis </a:t>
            </a:r>
            <a:r>
              <a:rPr lang="en-US" dirty="0" err="1"/>
              <a:t>jääb</a:t>
            </a:r>
            <a:r>
              <a:rPr lang="en-US" dirty="0"/>
              <a:t> </a:t>
            </a:r>
            <a:r>
              <a:rPr lang="en-US" dirty="0" err="1"/>
              <a:t>veel</a:t>
            </a:r>
            <a:r>
              <a:rPr lang="en-US" dirty="0"/>
              <a:t> </a:t>
            </a:r>
            <a:r>
              <a:rPr lang="en-US" dirty="0" err="1"/>
              <a:t>alla</a:t>
            </a:r>
            <a:r>
              <a:rPr lang="en-US" dirty="0"/>
              <a:t> 80dB (ETTAS </a:t>
            </a:r>
            <a:r>
              <a:rPr lang="en-US" dirty="0" err="1"/>
              <a:t>kokkuleppeline</a:t>
            </a:r>
            <a:r>
              <a:rPr lang="en-US" dirty="0"/>
              <a:t> </a:t>
            </a:r>
            <a:r>
              <a:rPr lang="en-US" dirty="0" err="1"/>
              <a:t>definitsioon</a:t>
            </a:r>
            <a:r>
              <a:rPr lang="en-US" dirty="0"/>
              <a:t>). </a:t>
            </a:r>
            <a:r>
              <a:rPr lang="en-US" dirty="0" err="1"/>
              <a:t>Müra</a:t>
            </a:r>
            <a:r>
              <a:rPr lang="en-US" dirty="0"/>
              <a:t> </a:t>
            </a:r>
            <a:r>
              <a:rPr lang="en-US" dirty="0" err="1"/>
              <a:t>piirtase</a:t>
            </a:r>
            <a:r>
              <a:rPr lang="en-US" dirty="0"/>
              <a:t> on </a:t>
            </a:r>
            <a:r>
              <a:rPr lang="en-US" dirty="0" err="1"/>
              <a:t>müra</a:t>
            </a:r>
            <a:r>
              <a:rPr lang="en-US" dirty="0"/>
              <a:t> tase, </a:t>
            </a:r>
            <a:r>
              <a:rPr lang="en-US" dirty="0" err="1"/>
              <a:t>mille</a:t>
            </a:r>
            <a:r>
              <a:rPr lang="en-US" dirty="0"/>
              <a:t> </a:t>
            </a:r>
            <a:r>
              <a:rPr lang="en-US" dirty="0" err="1"/>
              <a:t>ületamine</a:t>
            </a:r>
            <a:r>
              <a:rPr lang="en-US" dirty="0"/>
              <a:t> </a:t>
            </a:r>
            <a:r>
              <a:rPr lang="en-US" dirty="0" err="1"/>
              <a:t>võib</a:t>
            </a:r>
            <a:r>
              <a:rPr lang="en-US" dirty="0"/>
              <a:t> </a:t>
            </a:r>
            <a:r>
              <a:rPr lang="en-US" dirty="0" err="1"/>
              <a:t>põhjustada</a:t>
            </a:r>
            <a:r>
              <a:rPr lang="en-US" dirty="0"/>
              <a:t> </a:t>
            </a:r>
            <a:r>
              <a:rPr lang="en-US" dirty="0" err="1"/>
              <a:t>häirivust</a:t>
            </a:r>
            <a:r>
              <a:rPr lang="en-US" dirty="0"/>
              <a:t> ja mis </a:t>
            </a:r>
            <a:r>
              <a:rPr lang="en-US" dirty="0" err="1"/>
              <a:t>üldjuhul</a:t>
            </a:r>
            <a:r>
              <a:rPr lang="en-US" dirty="0"/>
              <a:t> </a:t>
            </a:r>
            <a:r>
              <a:rPr lang="en-US" dirty="0" err="1"/>
              <a:t>iseloomustab</a:t>
            </a:r>
            <a:r>
              <a:rPr lang="en-US" dirty="0"/>
              <a:t> </a:t>
            </a:r>
            <a:r>
              <a:rPr lang="en-US" dirty="0" err="1"/>
              <a:t>rahuldavaid</a:t>
            </a:r>
            <a:r>
              <a:rPr lang="en-US" dirty="0"/>
              <a:t> (</a:t>
            </a:r>
            <a:r>
              <a:rPr lang="en-US" dirty="0" err="1"/>
              <a:t>vastuvõetavaid</a:t>
            </a:r>
            <a:r>
              <a:rPr lang="en-US" dirty="0"/>
              <a:t>) </a:t>
            </a:r>
            <a:r>
              <a:rPr lang="en-US" dirty="0" err="1"/>
              <a:t>akustilisi</a:t>
            </a:r>
            <a:r>
              <a:rPr lang="en-US" dirty="0"/>
              <a:t> </a:t>
            </a:r>
            <a:r>
              <a:rPr lang="en-US" dirty="0" err="1"/>
              <a:t>tingimusi.Müra</a:t>
            </a:r>
            <a:r>
              <a:rPr lang="en-US" dirty="0"/>
              <a:t> </a:t>
            </a:r>
            <a:r>
              <a:rPr lang="en-US" dirty="0" err="1"/>
              <a:t>normtasemed</a:t>
            </a:r>
            <a:r>
              <a:rPr lang="en-US" dirty="0"/>
              <a:t> </a:t>
            </a:r>
            <a:r>
              <a:rPr lang="en-US" dirty="0" err="1"/>
              <a:t>elu</a:t>
            </a:r>
            <a:r>
              <a:rPr lang="en-US" dirty="0"/>
              <a:t>- ja </a:t>
            </a:r>
            <a:r>
              <a:rPr lang="en-US" dirty="0" err="1"/>
              <a:t>puhkealal</a:t>
            </a:r>
            <a:r>
              <a:rPr lang="en-US" dirty="0"/>
              <a:t>, </a:t>
            </a:r>
            <a:r>
              <a:rPr lang="en-US" dirty="0" err="1"/>
              <a:t>elamutes</a:t>
            </a:r>
            <a:r>
              <a:rPr lang="en-US" dirty="0"/>
              <a:t> </a:t>
            </a:r>
            <a:r>
              <a:rPr lang="en-US" dirty="0" err="1"/>
              <a:t>ning</a:t>
            </a:r>
            <a:r>
              <a:rPr lang="en-US" dirty="0"/>
              <a:t> </a:t>
            </a:r>
            <a:r>
              <a:rPr lang="en-US" dirty="0" err="1"/>
              <a:t>ühiskasutusega</a:t>
            </a:r>
            <a:r>
              <a:rPr lang="en-US" dirty="0"/>
              <a:t> </a:t>
            </a:r>
            <a:r>
              <a:rPr lang="en-US" dirty="0" err="1"/>
              <a:t>hoonetes</a:t>
            </a:r>
            <a:r>
              <a:rPr lang="en-US" dirty="0"/>
              <a:t> ja </a:t>
            </a:r>
            <a:r>
              <a:rPr lang="en-US" dirty="0" err="1"/>
              <a:t>mürataseme</a:t>
            </a:r>
            <a:r>
              <a:rPr lang="en-US" dirty="0"/>
              <a:t> </a:t>
            </a:r>
            <a:r>
              <a:rPr lang="en-US" dirty="0" err="1"/>
              <a:t>mõõtmise</a:t>
            </a:r>
            <a:r>
              <a:rPr lang="en-US" dirty="0"/>
              <a:t> </a:t>
            </a:r>
            <a:r>
              <a:rPr lang="en-US" dirty="0" err="1"/>
              <a:t>meetodid</a:t>
            </a:r>
            <a:endParaRPr dirty="0"/>
          </a:p>
          <a:p>
            <a:pPr marL="0" lvl="0" indent="0" algn="l" rtl="0">
              <a:lnSpc>
                <a:spcPct val="100000"/>
              </a:lnSpc>
              <a:spcBef>
                <a:spcPts val="0"/>
              </a:spcBef>
              <a:spcAft>
                <a:spcPts val="0"/>
              </a:spcAft>
              <a:buSzPts val="1100"/>
              <a:buNone/>
            </a:pPr>
            <a:r>
              <a:rPr lang="en-US" dirty="0" err="1"/>
              <a:t>Keskkonnamüra</a:t>
            </a:r>
            <a:r>
              <a:rPr lang="en-US" dirty="0"/>
              <a:t> </a:t>
            </a:r>
            <a:r>
              <a:rPr lang="en-US" dirty="0" err="1"/>
              <a:t>päevane</a:t>
            </a:r>
            <a:r>
              <a:rPr lang="en-US" dirty="0"/>
              <a:t> </a:t>
            </a:r>
            <a:r>
              <a:rPr lang="en-US" dirty="0" err="1"/>
              <a:t>piirnorm</a:t>
            </a:r>
            <a:r>
              <a:rPr lang="en-US" dirty="0"/>
              <a:t> </a:t>
            </a:r>
            <a:r>
              <a:rPr lang="en-US" dirty="0" err="1"/>
              <a:t>välitingimustes</a:t>
            </a:r>
            <a:r>
              <a:rPr lang="en-US" dirty="0"/>
              <a:t> 60 dB(A). </a:t>
            </a:r>
            <a:endParaRPr dirty="0"/>
          </a:p>
          <a:p>
            <a:pPr marL="0" lvl="0" indent="0" algn="l" rtl="0">
              <a:lnSpc>
                <a:spcPct val="100000"/>
              </a:lnSpc>
              <a:spcBef>
                <a:spcPts val="0"/>
              </a:spcBef>
              <a:spcAft>
                <a:spcPts val="0"/>
              </a:spcAft>
              <a:buSzPts val="1100"/>
              <a:buNone/>
            </a:pPr>
            <a:r>
              <a:rPr lang="en-US" dirty="0" err="1"/>
              <a:t>Keskkonnamüra</a:t>
            </a:r>
            <a:r>
              <a:rPr lang="en-US" dirty="0"/>
              <a:t> </a:t>
            </a:r>
            <a:r>
              <a:rPr lang="en-US" dirty="0" err="1"/>
              <a:t>ööaja</a:t>
            </a:r>
            <a:r>
              <a:rPr lang="en-US" dirty="0"/>
              <a:t> </a:t>
            </a:r>
            <a:r>
              <a:rPr lang="en-US" dirty="0" err="1"/>
              <a:t>piirnorm</a:t>
            </a:r>
            <a:r>
              <a:rPr lang="en-US" dirty="0"/>
              <a:t> </a:t>
            </a:r>
            <a:r>
              <a:rPr lang="en-US" dirty="0" err="1"/>
              <a:t>sisetingimustes</a:t>
            </a:r>
            <a:r>
              <a:rPr lang="en-US" dirty="0"/>
              <a:t> 55 dB(A). (The health effects of environmental noise, 2018)</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err="1"/>
              <a:t>Niinimetatud</a:t>
            </a:r>
            <a:r>
              <a:rPr lang="en-US" dirty="0"/>
              <a:t> </a:t>
            </a:r>
            <a:r>
              <a:rPr lang="en-US" dirty="0" err="1"/>
              <a:t>märg</a:t>
            </a:r>
            <a:r>
              <a:rPr lang="en-US" dirty="0"/>
              <a:t> </a:t>
            </a:r>
            <a:r>
              <a:rPr lang="en-US" dirty="0" err="1"/>
              <a:t>töö</a:t>
            </a:r>
            <a:r>
              <a:rPr lang="en-US" dirty="0"/>
              <a:t> on </a:t>
            </a:r>
            <a:r>
              <a:rPr lang="en-US" dirty="0" err="1"/>
              <a:t>töö</a:t>
            </a:r>
            <a:r>
              <a:rPr lang="en-US" dirty="0"/>
              <a:t>, </a:t>
            </a:r>
            <a:r>
              <a:rPr lang="en-US" dirty="0" err="1"/>
              <a:t>mille</a:t>
            </a:r>
            <a:r>
              <a:rPr lang="en-US" dirty="0"/>
              <a:t> </a:t>
            </a:r>
            <a:r>
              <a:rPr lang="en-US" dirty="0" err="1"/>
              <a:t>käigus</a:t>
            </a:r>
            <a:endParaRPr dirty="0"/>
          </a:p>
          <a:p>
            <a:pPr marL="0" lvl="0" indent="0" algn="l" rtl="0">
              <a:lnSpc>
                <a:spcPct val="100000"/>
              </a:lnSpc>
              <a:spcBef>
                <a:spcPts val="0"/>
              </a:spcBef>
              <a:spcAft>
                <a:spcPts val="0"/>
              </a:spcAft>
              <a:buSzPts val="1100"/>
              <a:buNone/>
            </a:pPr>
            <a:r>
              <a:rPr lang="en-US" dirty="0" err="1"/>
              <a:t>töötajal</a:t>
            </a:r>
            <a:r>
              <a:rPr lang="en-US" dirty="0"/>
              <a:t> on </a:t>
            </a:r>
            <a:r>
              <a:rPr lang="en-US" dirty="0" err="1"/>
              <a:t>käte</a:t>
            </a:r>
            <a:r>
              <a:rPr lang="en-US" dirty="0"/>
              <a:t> </a:t>
            </a:r>
            <a:r>
              <a:rPr lang="en-US" dirty="0" err="1"/>
              <a:t>kokkupuude</a:t>
            </a:r>
            <a:r>
              <a:rPr lang="en-US" dirty="0"/>
              <a:t> </a:t>
            </a:r>
            <a:r>
              <a:rPr lang="en-US" dirty="0" err="1"/>
              <a:t>vedelikega</a:t>
            </a:r>
            <a:r>
              <a:rPr lang="en-US" dirty="0"/>
              <a:t> VÕI </a:t>
            </a:r>
            <a:r>
              <a:rPr lang="en-US" dirty="0" err="1"/>
              <a:t>vedelikekindlate</a:t>
            </a:r>
            <a:r>
              <a:rPr lang="en-US" dirty="0"/>
              <a:t> </a:t>
            </a:r>
            <a:r>
              <a:rPr lang="en-US" dirty="0" err="1"/>
              <a:t>okluseerivate</a:t>
            </a:r>
            <a:r>
              <a:rPr lang="en-US" dirty="0"/>
              <a:t> </a:t>
            </a:r>
            <a:r>
              <a:rPr lang="en-US" dirty="0" err="1"/>
              <a:t>kinnaste</a:t>
            </a:r>
            <a:r>
              <a:rPr lang="en-US" dirty="0"/>
              <a:t> </a:t>
            </a:r>
            <a:r>
              <a:rPr lang="en-US" dirty="0" err="1"/>
              <a:t>kandmine</a:t>
            </a:r>
            <a:r>
              <a:rPr lang="en-US" dirty="0"/>
              <a:t> </a:t>
            </a:r>
            <a:r>
              <a:rPr lang="en-US" dirty="0" err="1"/>
              <a:t>toimub</a:t>
            </a:r>
            <a:r>
              <a:rPr lang="en-US" dirty="0"/>
              <a:t> &gt;2 </a:t>
            </a:r>
            <a:r>
              <a:rPr lang="en-US" dirty="0" err="1"/>
              <a:t>tundi</a:t>
            </a:r>
            <a:r>
              <a:rPr lang="en-US" dirty="0"/>
              <a:t> </a:t>
            </a:r>
            <a:r>
              <a:rPr lang="en-US" dirty="0" err="1"/>
              <a:t>vahetuse</a:t>
            </a:r>
            <a:r>
              <a:rPr lang="en-US" dirty="0"/>
              <a:t> </a:t>
            </a:r>
            <a:r>
              <a:rPr lang="en-US" dirty="0" err="1"/>
              <a:t>jooksul</a:t>
            </a:r>
            <a:r>
              <a:rPr lang="en-US" dirty="0"/>
              <a:t>;</a:t>
            </a:r>
            <a:endParaRPr dirty="0"/>
          </a:p>
          <a:p>
            <a:pPr marL="0" lvl="0" indent="0" algn="l" rtl="0">
              <a:lnSpc>
                <a:spcPct val="100000"/>
              </a:lnSpc>
              <a:spcBef>
                <a:spcPts val="0"/>
              </a:spcBef>
              <a:spcAft>
                <a:spcPts val="0"/>
              </a:spcAft>
              <a:buSzPts val="1100"/>
              <a:buNone/>
            </a:pPr>
            <a:r>
              <a:rPr lang="en-US" dirty="0" err="1"/>
              <a:t>töötaja</a:t>
            </a:r>
            <a:r>
              <a:rPr lang="en-US" dirty="0"/>
              <a:t> </a:t>
            </a:r>
            <a:r>
              <a:rPr lang="en-US" dirty="0" err="1"/>
              <a:t>peab</a:t>
            </a:r>
            <a:r>
              <a:rPr lang="en-US" dirty="0"/>
              <a:t> </a:t>
            </a:r>
            <a:r>
              <a:rPr lang="en-US" dirty="0" err="1"/>
              <a:t>vahetuse</a:t>
            </a:r>
            <a:r>
              <a:rPr lang="en-US" dirty="0"/>
              <a:t> </a:t>
            </a:r>
            <a:r>
              <a:rPr lang="en-US" dirty="0" err="1"/>
              <a:t>jooksul</a:t>
            </a:r>
            <a:r>
              <a:rPr lang="en-US" dirty="0"/>
              <a:t> </a:t>
            </a:r>
            <a:r>
              <a:rPr lang="en-US" dirty="0" err="1"/>
              <a:t>käsi</a:t>
            </a:r>
            <a:r>
              <a:rPr lang="en-US" dirty="0"/>
              <a:t> </a:t>
            </a:r>
            <a:r>
              <a:rPr lang="en-US" dirty="0" err="1"/>
              <a:t>pesema</a:t>
            </a:r>
            <a:r>
              <a:rPr lang="en-US" dirty="0"/>
              <a:t> &gt;20 </a:t>
            </a:r>
            <a:r>
              <a:rPr lang="en-US" dirty="0" err="1"/>
              <a:t>korda</a:t>
            </a:r>
            <a:r>
              <a:rPr lang="en-US" dirty="0"/>
              <a:t> (</a:t>
            </a:r>
            <a:r>
              <a:rPr lang="en-US" dirty="0" err="1"/>
              <a:t>Behroozy</a:t>
            </a:r>
            <a:r>
              <a:rPr lang="en-US" dirty="0"/>
              <a:t> ja </a:t>
            </a:r>
            <a:r>
              <a:rPr lang="en-US" dirty="0" err="1"/>
              <a:t>Keegel</a:t>
            </a:r>
            <a:r>
              <a:rPr lang="en-US" dirty="0"/>
              <a:t>, 2014)</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err="1"/>
              <a:t>Sisekeskkonna</a:t>
            </a:r>
            <a:r>
              <a:rPr lang="en-US" dirty="0"/>
              <a:t> </a:t>
            </a:r>
            <a:r>
              <a:rPr lang="en-US" dirty="0" err="1"/>
              <a:t>tingimused</a:t>
            </a:r>
            <a:r>
              <a:rPr lang="en-US" dirty="0"/>
              <a:t> (</a:t>
            </a:r>
            <a:r>
              <a:rPr lang="en-US" dirty="0" err="1"/>
              <a:t>Hoonete</a:t>
            </a:r>
            <a:r>
              <a:rPr lang="en-US" dirty="0"/>
              <a:t> </a:t>
            </a:r>
            <a:r>
              <a:rPr lang="en-US" dirty="0" err="1"/>
              <a:t>energiatõhusus</a:t>
            </a:r>
            <a:r>
              <a:rPr lang="en-US" dirty="0"/>
              <a:t>, 2019)</a:t>
            </a:r>
            <a:endParaRPr dirty="0"/>
          </a:p>
          <a:p>
            <a:pPr marL="0" lvl="0" indent="0" algn="l" rtl="0">
              <a:lnSpc>
                <a:spcPct val="100000"/>
              </a:lnSpc>
              <a:spcBef>
                <a:spcPts val="0"/>
              </a:spcBef>
              <a:spcAft>
                <a:spcPts val="0"/>
              </a:spcAft>
              <a:buSzPts val="1100"/>
              <a:buNone/>
            </a:pPr>
            <a:r>
              <a:rPr lang="en-US" dirty="0" err="1"/>
              <a:t>Soovituslik</a:t>
            </a:r>
            <a:r>
              <a:rPr lang="en-US" dirty="0"/>
              <a:t> </a:t>
            </a:r>
            <a:r>
              <a:rPr lang="en-US" dirty="0" err="1"/>
              <a:t>õhu</a:t>
            </a:r>
            <a:r>
              <a:rPr lang="en-US" dirty="0"/>
              <a:t> </a:t>
            </a:r>
            <a:r>
              <a:rPr lang="en-US" dirty="0" err="1"/>
              <a:t>suhteline</a:t>
            </a:r>
            <a:r>
              <a:rPr lang="en-US" dirty="0"/>
              <a:t> </a:t>
            </a:r>
            <a:r>
              <a:rPr lang="en-US" dirty="0" err="1"/>
              <a:t>niiskus</a:t>
            </a:r>
            <a:r>
              <a:rPr lang="en-US" dirty="0"/>
              <a:t> 40-70%. </a:t>
            </a:r>
            <a:endParaRPr dirty="0"/>
          </a:p>
          <a:p>
            <a:pPr marL="0" lvl="0" indent="0" algn="l" rtl="0">
              <a:lnSpc>
                <a:spcPct val="100000"/>
              </a:lnSpc>
              <a:spcBef>
                <a:spcPts val="0"/>
              </a:spcBef>
              <a:spcAft>
                <a:spcPts val="0"/>
              </a:spcAft>
              <a:buSzPts val="1100"/>
              <a:buNone/>
            </a:pPr>
            <a:r>
              <a:rPr lang="en-US" dirty="0" err="1"/>
              <a:t>Optimaalne</a:t>
            </a:r>
            <a:r>
              <a:rPr lang="en-US" dirty="0"/>
              <a:t> </a:t>
            </a:r>
            <a:r>
              <a:rPr lang="en-US" dirty="0" err="1"/>
              <a:t>õhu</a:t>
            </a:r>
            <a:r>
              <a:rPr lang="en-US" dirty="0"/>
              <a:t> </a:t>
            </a:r>
            <a:r>
              <a:rPr lang="en-US" dirty="0" err="1"/>
              <a:t>liikumise</a:t>
            </a:r>
            <a:r>
              <a:rPr lang="en-US" dirty="0"/>
              <a:t> </a:t>
            </a:r>
            <a:r>
              <a:rPr lang="en-US" dirty="0" err="1"/>
              <a:t>kiirus</a:t>
            </a:r>
            <a:r>
              <a:rPr lang="en-US" dirty="0"/>
              <a:t> 0,1-0,2 m/s ( </a:t>
            </a:r>
            <a:r>
              <a:rPr lang="en-US" dirty="0" err="1"/>
              <a:t>istuva</a:t>
            </a:r>
            <a:r>
              <a:rPr lang="en-US" dirty="0"/>
              <a:t> </a:t>
            </a:r>
            <a:r>
              <a:rPr lang="en-US" dirty="0" err="1"/>
              <a:t>töö</a:t>
            </a:r>
            <a:r>
              <a:rPr lang="en-US" dirty="0"/>
              <a:t> </a:t>
            </a:r>
            <a:r>
              <a:rPr lang="en-US" dirty="0" err="1"/>
              <a:t>puhul</a:t>
            </a:r>
            <a:r>
              <a:rPr lang="en-US" dirty="0"/>
              <a:t> 0,1–0,15m/s, </a:t>
            </a:r>
            <a:r>
              <a:rPr lang="en-US" dirty="0" err="1"/>
              <a:t>liikuvatel</a:t>
            </a:r>
            <a:r>
              <a:rPr lang="en-US" dirty="0"/>
              <a:t> </a:t>
            </a:r>
            <a:r>
              <a:rPr lang="en-US" dirty="0" err="1"/>
              <a:t>töödel</a:t>
            </a:r>
            <a:r>
              <a:rPr lang="en-US" dirty="0"/>
              <a:t> </a:t>
            </a:r>
            <a:r>
              <a:rPr lang="en-US" dirty="0" err="1"/>
              <a:t>kuni</a:t>
            </a:r>
            <a:r>
              <a:rPr lang="en-US" dirty="0"/>
              <a:t> 0,4 m/s ).</a:t>
            </a:r>
            <a:endParaRPr dirty="0"/>
          </a:p>
          <a:p>
            <a:pPr marL="0" lvl="0" indent="0" algn="l" rtl="0">
              <a:lnSpc>
                <a:spcPct val="100000"/>
              </a:lnSpc>
              <a:spcBef>
                <a:spcPts val="0"/>
              </a:spcBef>
              <a:spcAft>
                <a:spcPts val="0"/>
              </a:spcAft>
              <a:buSzPts val="1100"/>
              <a:buNone/>
            </a:pPr>
            <a:r>
              <a:rPr lang="en-US" dirty="0"/>
              <a:t>CO2 </a:t>
            </a:r>
            <a:r>
              <a:rPr lang="en-US" dirty="0" err="1"/>
              <a:t>kontsentratsioon</a:t>
            </a:r>
            <a:r>
              <a:rPr lang="en-US" dirty="0"/>
              <a:t>  PPM 550 (</a:t>
            </a:r>
            <a:r>
              <a:rPr lang="en-US" dirty="0" err="1"/>
              <a:t>väga</a:t>
            </a:r>
            <a:r>
              <a:rPr lang="en-US" dirty="0"/>
              <a:t> </a:t>
            </a:r>
            <a:r>
              <a:rPr lang="en-US" dirty="0" err="1"/>
              <a:t>hea</a:t>
            </a:r>
            <a:r>
              <a:rPr lang="en-US" dirty="0"/>
              <a:t> tase), PPM 600–1000 (</a:t>
            </a:r>
            <a:r>
              <a:rPr lang="en-US" dirty="0" err="1"/>
              <a:t>hea</a:t>
            </a:r>
            <a:r>
              <a:rPr lang="en-US" dirty="0"/>
              <a:t> </a:t>
            </a:r>
            <a:r>
              <a:rPr lang="en-US" dirty="0" err="1"/>
              <a:t>õhuvahetuse</a:t>
            </a:r>
            <a:r>
              <a:rPr lang="en-US" dirty="0"/>
              <a:t> tase), PPM &gt; 1000 (</a:t>
            </a:r>
            <a:r>
              <a:rPr lang="en-US" dirty="0" err="1"/>
              <a:t>ruum</a:t>
            </a:r>
            <a:r>
              <a:rPr lang="en-US" dirty="0"/>
              <a:t> </a:t>
            </a:r>
            <a:r>
              <a:rPr lang="en-US" dirty="0" err="1"/>
              <a:t>vajab</a:t>
            </a:r>
            <a:r>
              <a:rPr lang="en-US" dirty="0"/>
              <a:t> </a:t>
            </a:r>
            <a:r>
              <a:rPr lang="en-US" dirty="0" err="1"/>
              <a:t>paremat</a:t>
            </a:r>
            <a:r>
              <a:rPr lang="en-US" dirty="0"/>
              <a:t> </a:t>
            </a:r>
            <a:r>
              <a:rPr lang="en-US" dirty="0" err="1"/>
              <a:t>ventileerimist</a:t>
            </a:r>
            <a:r>
              <a:rPr lang="en-US" dirty="0"/>
              <a:t>).</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err="1"/>
              <a:t>Arseenimürgistus</a:t>
            </a:r>
            <a:endParaRPr dirty="0"/>
          </a:p>
          <a:p>
            <a:pPr marL="0" lvl="0" indent="0" algn="l" rtl="0">
              <a:lnSpc>
                <a:spcPct val="100000"/>
              </a:lnSpc>
              <a:spcBef>
                <a:spcPts val="0"/>
              </a:spcBef>
              <a:spcAft>
                <a:spcPts val="0"/>
              </a:spcAft>
              <a:buSzPts val="1100"/>
              <a:buNone/>
            </a:pPr>
            <a:r>
              <a:rPr lang="en-US" dirty="0" err="1"/>
              <a:t>Ekspositsiooni</a:t>
            </a:r>
            <a:r>
              <a:rPr lang="en-US" dirty="0"/>
              <a:t> </a:t>
            </a:r>
            <a:r>
              <a:rPr lang="en-US" dirty="0" err="1"/>
              <a:t>kriteerium</a:t>
            </a:r>
            <a:r>
              <a:rPr lang="en-US" dirty="0"/>
              <a:t>: 0.05 mg/m3</a:t>
            </a:r>
            <a:endParaRPr dirty="0"/>
          </a:p>
          <a:p>
            <a:pPr marL="0" lvl="0" indent="0" algn="l" rtl="0">
              <a:lnSpc>
                <a:spcPct val="100000"/>
              </a:lnSpc>
              <a:spcBef>
                <a:spcPts val="0"/>
              </a:spcBef>
              <a:spcAft>
                <a:spcPts val="0"/>
              </a:spcAft>
              <a:buSzPts val="1100"/>
              <a:buNone/>
            </a:pPr>
            <a:r>
              <a:rPr lang="en-US" dirty="0" err="1"/>
              <a:t>Minimaalne</a:t>
            </a:r>
            <a:r>
              <a:rPr lang="en-US" dirty="0"/>
              <a:t> </a:t>
            </a:r>
            <a:r>
              <a:rPr lang="en-US" dirty="0" err="1"/>
              <a:t>ekspositsiooni</a:t>
            </a:r>
            <a:r>
              <a:rPr lang="en-US" dirty="0"/>
              <a:t> </a:t>
            </a:r>
            <a:r>
              <a:rPr lang="en-US" dirty="0" err="1"/>
              <a:t>aeg</a:t>
            </a:r>
            <a:r>
              <a:rPr lang="en-US" dirty="0"/>
              <a:t>: 6 </a:t>
            </a:r>
            <a:r>
              <a:rPr lang="en-US" dirty="0" err="1"/>
              <a:t>kuud</a:t>
            </a:r>
            <a:endParaRPr dirty="0"/>
          </a:p>
          <a:p>
            <a:pPr marL="0" lvl="0" indent="0" algn="l" rtl="0">
              <a:lnSpc>
                <a:spcPct val="100000"/>
              </a:lnSpc>
              <a:spcBef>
                <a:spcPts val="0"/>
              </a:spcBef>
              <a:spcAft>
                <a:spcPts val="0"/>
              </a:spcAft>
              <a:buSzPts val="1100"/>
              <a:buNone/>
            </a:pPr>
            <a:r>
              <a:rPr lang="en-US" dirty="0" err="1"/>
              <a:t>Maksimaalne</a:t>
            </a:r>
            <a:r>
              <a:rPr lang="en-US" dirty="0"/>
              <a:t> </a:t>
            </a:r>
            <a:r>
              <a:rPr lang="en-US" dirty="0" err="1"/>
              <a:t>latentsi</a:t>
            </a:r>
            <a:r>
              <a:rPr lang="en-US" dirty="0"/>
              <a:t> </a:t>
            </a:r>
            <a:r>
              <a:rPr lang="en-US" dirty="0" err="1"/>
              <a:t>aeg</a:t>
            </a:r>
            <a:r>
              <a:rPr lang="en-US" dirty="0"/>
              <a:t>: 1 </a:t>
            </a:r>
            <a:r>
              <a:rPr lang="en-US" dirty="0" err="1"/>
              <a:t>aasta</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err="1"/>
              <a:t>Kopsuvähk</a:t>
            </a:r>
            <a:r>
              <a:rPr lang="en-US" dirty="0"/>
              <a:t> (</a:t>
            </a:r>
            <a:r>
              <a:rPr lang="en-US" dirty="0" err="1"/>
              <a:t>arseen</a:t>
            </a:r>
            <a:r>
              <a:rPr lang="en-US" dirty="0"/>
              <a:t>)</a:t>
            </a:r>
            <a:endParaRPr dirty="0"/>
          </a:p>
          <a:p>
            <a:pPr marL="0" lvl="0" indent="0" algn="l" rtl="0">
              <a:lnSpc>
                <a:spcPct val="100000"/>
              </a:lnSpc>
              <a:spcBef>
                <a:spcPts val="0"/>
              </a:spcBef>
              <a:spcAft>
                <a:spcPts val="0"/>
              </a:spcAft>
              <a:buSzPts val="1100"/>
              <a:buNone/>
            </a:pPr>
            <a:r>
              <a:rPr lang="en-US" dirty="0" err="1"/>
              <a:t>Ekspositsiooni</a:t>
            </a:r>
            <a:r>
              <a:rPr lang="en-US" dirty="0"/>
              <a:t> </a:t>
            </a:r>
            <a:r>
              <a:rPr lang="en-US" dirty="0" err="1"/>
              <a:t>kriteerium</a:t>
            </a:r>
            <a:r>
              <a:rPr lang="en-US" dirty="0"/>
              <a:t>: 250 </a:t>
            </a:r>
            <a:r>
              <a:rPr lang="en-US" dirty="0" err="1"/>
              <a:t>μg</a:t>
            </a:r>
            <a:r>
              <a:rPr lang="en-US" dirty="0"/>
              <a:t>/m3, </a:t>
            </a:r>
            <a:r>
              <a:rPr lang="en-US" dirty="0" err="1"/>
              <a:t>aastaid</a:t>
            </a:r>
            <a:endParaRPr dirty="0"/>
          </a:p>
          <a:p>
            <a:pPr marL="0" lvl="0" indent="0" algn="l" rtl="0">
              <a:lnSpc>
                <a:spcPct val="100000"/>
              </a:lnSpc>
              <a:spcBef>
                <a:spcPts val="0"/>
              </a:spcBef>
              <a:spcAft>
                <a:spcPts val="0"/>
              </a:spcAft>
              <a:buSzPts val="1100"/>
              <a:buNone/>
            </a:pPr>
            <a:r>
              <a:rPr lang="en-US" dirty="0" err="1"/>
              <a:t>Minimaalne</a:t>
            </a:r>
            <a:r>
              <a:rPr lang="en-US" dirty="0"/>
              <a:t> </a:t>
            </a:r>
            <a:r>
              <a:rPr lang="en-US" dirty="0" err="1"/>
              <a:t>ekspositsiooni</a:t>
            </a:r>
            <a:r>
              <a:rPr lang="en-US" dirty="0"/>
              <a:t> </a:t>
            </a:r>
            <a:r>
              <a:rPr lang="en-US" dirty="0" err="1"/>
              <a:t>aeg</a:t>
            </a:r>
            <a:r>
              <a:rPr lang="en-US" dirty="0"/>
              <a:t>: </a:t>
            </a:r>
            <a:r>
              <a:rPr lang="en-US" dirty="0" err="1"/>
              <a:t>ei</a:t>
            </a:r>
            <a:r>
              <a:rPr lang="en-US" dirty="0"/>
              <a:t> </a:t>
            </a:r>
            <a:r>
              <a:rPr lang="en-US" dirty="0" err="1"/>
              <a:t>kohaldu</a:t>
            </a:r>
            <a:endParaRPr dirty="0"/>
          </a:p>
          <a:p>
            <a:pPr marL="0" lvl="0" indent="0" algn="l" rtl="0">
              <a:lnSpc>
                <a:spcPct val="100000"/>
              </a:lnSpc>
              <a:spcBef>
                <a:spcPts val="0"/>
              </a:spcBef>
              <a:spcAft>
                <a:spcPts val="0"/>
              </a:spcAft>
              <a:buSzPts val="1100"/>
              <a:buNone/>
            </a:pPr>
            <a:r>
              <a:rPr lang="en-US" dirty="0" err="1"/>
              <a:t>Maksimaalne</a:t>
            </a:r>
            <a:r>
              <a:rPr lang="en-US" dirty="0"/>
              <a:t> </a:t>
            </a:r>
            <a:r>
              <a:rPr lang="en-US" dirty="0" err="1"/>
              <a:t>latentsi</a:t>
            </a:r>
            <a:r>
              <a:rPr lang="en-US" dirty="0"/>
              <a:t> </a:t>
            </a:r>
            <a:r>
              <a:rPr lang="en-US" dirty="0" err="1"/>
              <a:t>aeg</a:t>
            </a:r>
            <a:r>
              <a:rPr lang="en-US" dirty="0"/>
              <a:t>: 15a </a:t>
            </a:r>
            <a:endParaRPr dirty="0"/>
          </a:p>
          <a:p>
            <a:pPr marL="0" lvl="0" indent="0" algn="l" rtl="0">
              <a:lnSpc>
                <a:spcPct val="100000"/>
              </a:lnSpc>
              <a:spcBef>
                <a:spcPts val="0"/>
              </a:spcBef>
              <a:spcAft>
                <a:spcPts val="0"/>
              </a:spcAft>
              <a:buSzPts val="1100"/>
              <a:buNone/>
            </a:pPr>
            <a:r>
              <a:rPr lang="en-US" dirty="0" err="1"/>
              <a:t>Nahavähi</a:t>
            </a:r>
            <a:r>
              <a:rPr lang="en-US" dirty="0"/>
              <a:t> </a:t>
            </a:r>
            <a:r>
              <a:rPr lang="en-US" dirty="0" err="1"/>
              <a:t>puhul</a:t>
            </a:r>
            <a:r>
              <a:rPr lang="en-US" dirty="0"/>
              <a:t>: </a:t>
            </a:r>
            <a:endParaRPr dirty="0"/>
          </a:p>
          <a:p>
            <a:pPr marL="0" lvl="0" indent="0" algn="l" rtl="0">
              <a:lnSpc>
                <a:spcPct val="100000"/>
              </a:lnSpc>
              <a:spcBef>
                <a:spcPts val="0"/>
              </a:spcBef>
              <a:spcAft>
                <a:spcPts val="0"/>
              </a:spcAft>
              <a:buSzPts val="1100"/>
              <a:buNone/>
            </a:pPr>
            <a:r>
              <a:rPr lang="en-US" dirty="0" err="1"/>
              <a:t>Ekspositsiooni</a:t>
            </a:r>
            <a:r>
              <a:rPr lang="en-US" dirty="0"/>
              <a:t> </a:t>
            </a:r>
            <a:r>
              <a:rPr lang="en-US" dirty="0" err="1"/>
              <a:t>kriteerium</a:t>
            </a:r>
            <a:r>
              <a:rPr lang="en-US" dirty="0"/>
              <a:t>: 1a</a:t>
            </a:r>
            <a:endParaRPr dirty="0"/>
          </a:p>
          <a:p>
            <a:pPr marL="0" lvl="0" indent="0" algn="l" rtl="0">
              <a:lnSpc>
                <a:spcPct val="100000"/>
              </a:lnSpc>
              <a:spcBef>
                <a:spcPts val="0"/>
              </a:spcBef>
              <a:spcAft>
                <a:spcPts val="0"/>
              </a:spcAft>
              <a:buSzPts val="1100"/>
              <a:buNone/>
            </a:pPr>
            <a:r>
              <a:rPr lang="en-US" dirty="0" err="1"/>
              <a:t>Minimaalne</a:t>
            </a:r>
            <a:r>
              <a:rPr lang="en-US" dirty="0"/>
              <a:t> </a:t>
            </a:r>
            <a:r>
              <a:rPr lang="en-US" dirty="0" err="1"/>
              <a:t>induktsiooniperiood</a:t>
            </a:r>
            <a:r>
              <a:rPr lang="en-US" dirty="0"/>
              <a:t>: 5a</a:t>
            </a:r>
            <a:endParaRPr dirty="0"/>
          </a:p>
          <a:p>
            <a:pPr marL="0" lvl="0" indent="0" algn="l" rtl="0">
              <a:lnSpc>
                <a:spcPct val="100000"/>
              </a:lnSpc>
              <a:spcBef>
                <a:spcPts val="0"/>
              </a:spcBef>
              <a:spcAft>
                <a:spcPts val="0"/>
              </a:spcAft>
              <a:buSzPts val="1100"/>
              <a:buNone/>
            </a:pPr>
            <a:endParaRPr dirty="0"/>
          </a:p>
          <a:p>
            <a:pPr marL="0" lvl="0" indent="0" algn="l" rtl="0">
              <a:spcBef>
                <a:spcPts val="0"/>
              </a:spcBef>
              <a:spcAft>
                <a:spcPts val="0"/>
              </a:spcAft>
              <a:buClr>
                <a:schemeClr val="dk1"/>
              </a:buClr>
              <a:buSzPts val="1100"/>
              <a:buFont typeface="Arial"/>
              <a:buNone/>
            </a:pPr>
            <a:r>
              <a:rPr lang="et-EE" dirty="0"/>
              <a:t>Mind pani see natuke mõtlema, et vanuse tõustes suurenevad kõik sellised vaevused. Kas Sa oled näinud mõnda (no mitut) 55+ vanuses inimest, kellel ülekoormuse tingmustes ei ole mingit ülekoormussündroomi? Kuidas neid käsitleda - kas keelata selline töö (mis nad siis teevad?) - diagnoosida kutsehaigus?</a:t>
            </a:r>
          </a:p>
          <a:p>
            <a:pPr marL="0" lvl="0" indent="0" algn="l" rtl="0">
              <a:spcBef>
                <a:spcPts val="0"/>
              </a:spcBef>
              <a:spcAft>
                <a:spcPts val="0"/>
              </a:spcAft>
              <a:buClr>
                <a:schemeClr val="dk1"/>
              </a:buClr>
              <a:buSzPts val="1100"/>
              <a:buFont typeface="Arial"/>
              <a:buNone/>
            </a:pPr>
            <a:r>
              <a:rPr lang="en-US" dirty="0" err="1"/>
              <a:t>iseloomulik</a:t>
            </a:r>
            <a:r>
              <a:rPr lang="en-US" dirty="0"/>
              <a:t> on </a:t>
            </a:r>
            <a:r>
              <a:rPr lang="en-US" dirty="0" err="1"/>
              <a:t>kumulatiivne</a:t>
            </a:r>
            <a:r>
              <a:rPr lang="en-US" dirty="0"/>
              <a:t> </a:t>
            </a:r>
            <a:r>
              <a:rPr lang="en-US" dirty="0" err="1"/>
              <a:t>toime</a:t>
            </a:r>
            <a:r>
              <a:rPr lang="en-US" dirty="0"/>
              <a:t>- </a:t>
            </a:r>
            <a:r>
              <a:rPr lang="en-US" dirty="0" err="1"/>
              <a:t>külm</a:t>
            </a:r>
            <a:r>
              <a:rPr lang="en-US" dirty="0"/>
              <a:t>, </a:t>
            </a:r>
            <a:r>
              <a:rPr lang="en-US" dirty="0" err="1"/>
              <a:t>vibratsioon</a:t>
            </a:r>
            <a:r>
              <a:rPr lang="en-US" dirty="0"/>
              <a:t>, </a:t>
            </a:r>
            <a:r>
              <a:rPr lang="en-US" dirty="0" err="1"/>
              <a:t>kemikaalid</a:t>
            </a:r>
            <a:r>
              <a:rPr lang="en-US" dirty="0"/>
              <a:t>, </a:t>
            </a:r>
            <a:r>
              <a:rPr lang="en-US" dirty="0" err="1"/>
              <a:t>rasvumus</a:t>
            </a:r>
            <a:r>
              <a:rPr lang="en-US" dirty="0"/>
              <a:t> </a:t>
            </a:r>
            <a:r>
              <a:rPr lang="en-US" dirty="0" err="1"/>
              <a:t>jms</a:t>
            </a:r>
            <a:endParaRPr dirty="0"/>
          </a:p>
          <a:p>
            <a:pPr marL="0" lvl="0" indent="0" algn="l" rtl="0">
              <a:spcBef>
                <a:spcPts val="0"/>
              </a:spcBef>
              <a:spcAft>
                <a:spcPts val="0"/>
              </a:spcAft>
              <a:buClr>
                <a:schemeClr val="dk1"/>
              </a:buClr>
              <a:buSzPts val="1100"/>
              <a:buFont typeface="Arial"/>
              <a:buNone/>
            </a:pPr>
            <a:r>
              <a:rPr lang="en-US" dirty="0" err="1"/>
              <a:t>naised-mehed</a:t>
            </a:r>
            <a:r>
              <a:rPr lang="en-US" dirty="0"/>
              <a:t> </a:t>
            </a:r>
            <a:r>
              <a:rPr lang="en-US" dirty="0" err="1"/>
              <a:t>raskuste</a:t>
            </a:r>
            <a:r>
              <a:rPr lang="en-US" dirty="0"/>
              <a:t> </a:t>
            </a:r>
            <a:r>
              <a:rPr lang="en-US" dirty="0" err="1"/>
              <a:t>teisaldamine</a:t>
            </a:r>
            <a:r>
              <a:rPr lang="en-US" dirty="0"/>
              <a:t>, </a:t>
            </a:r>
            <a:r>
              <a:rPr lang="en-US" dirty="0" err="1"/>
              <a:t>korduvliigutuste</a:t>
            </a:r>
            <a:r>
              <a:rPr lang="en-US" dirty="0"/>
              <a:t> </a:t>
            </a:r>
            <a:r>
              <a:rPr lang="en-US" dirty="0" err="1"/>
              <a:t>toime</a:t>
            </a:r>
            <a:r>
              <a:rPr lang="en-US" dirty="0"/>
              <a:t>. </a:t>
            </a:r>
            <a:r>
              <a:rPr lang="en-US" dirty="0" err="1"/>
              <a:t>Olemas</a:t>
            </a:r>
            <a:r>
              <a:rPr lang="en-US" dirty="0"/>
              <a:t> </a:t>
            </a:r>
            <a:r>
              <a:rPr lang="en-US" dirty="0" err="1"/>
              <a:t>palju</a:t>
            </a:r>
            <a:r>
              <a:rPr lang="en-US" dirty="0"/>
              <a:t> </a:t>
            </a:r>
            <a:r>
              <a:rPr lang="en-US" dirty="0" err="1"/>
              <a:t>juhendeid</a:t>
            </a:r>
            <a:r>
              <a:rPr lang="en-US" dirty="0"/>
              <a:t>-Reba, </a:t>
            </a:r>
            <a:r>
              <a:rPr lang="en-US" dirty="0" err="1"/>
              <a:t>Rula</a:t>
            </a:r>
            <a:r>
              <a:rPr lang="en-US" dirty="0"/>
              <a:t> </a:t>
            </a:r>
            <a:r>
              <a:rPr lang="en-US" dirty="0" err="1"/>
              <a:t>jne</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1" name="Google Shape;21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7" name="Google Shape;21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c8f8bde065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c8f8bde065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0" name="Google Shape;230;g1c8f8bde065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ca195b5129_0_5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ca195b5129_0_5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t-EE" dirty="0"/>
              <a:t>Esimesel pilgul tunduks mulle, et tee kindlasti võiks olla töötervishoiuarsti juures tehtud - sellest tuleb ka välja, kas on probleem</a:t>
            </a:r>
          </a:p>
          <a:p>
            <a:pPr marL="0" lvl="0" indent="0" algn="l" rtl="0">
              <a:spcBef>
                <a:spcPts val="0"/>
              </a:spcBef>
              <a:spcAft>
                <a:spcPts val="0"/>
              </a:spcAft>
              <a:buNone/>
            </a:pPr>
            <a:r>
              <a:rPr lang="et-EE" dirty="0"/>
              <a:t>Ja tee vaevuste korral võib arutelu tulemusena jääda ka perearstidele. Mulle isiklikult tunduks, et töötervishoiuarstide roll võiks ja peaks olema oluliselt suurem kui ta praegu on - ja sellisel juhul, miks mitte, peaksid ja need järgmised analüüsid jääma töötervishoiuarstidele teha. Kui vaevused on ikka konkreetselt esile kutsutud sellest ohutegurist, võiks nende hindamine ja ravi jääda ka töötervishoiuarstile</a:t>
            </a:r>
          </a:p>
          <a:p>
            <a:pPr marL="0" lvl="0" indent="0" algn="l" rtl="0">
              <a:spcBef>
                <a:spcPts val="0"/>
              </a:spcBef>
              <a:spcAft>
                <a:spcPts val="0"/>
              </a:spcAft>
              <a:buNone/>
            </a:pPr>
            <a:r>
              <a:rPr lang="et-EE" dirty="0"/>
              <a:t>Tee vaevuste korral - osad uuringud on ka sellised, mida perearstid ise ei tee, näiteks dermatoskoopia. Kuidas see sel juhul korraldada - kas perearst peaks edasi suunama või pigem oleks siis kohe loogilisem, et selle teeks kas töötervishoiuarst või suunaks ise edasi</a:t>
            </a:r>
          </a:p>
          <a:p>
            <a:pPr marL="0" lvl="0" indent="0" algn="l" rtl="0">
              <a:spcBef>
                <a:spcPts val="0"/>
              </a:spcBef>
              <a:spcAft>
                <a:spcPts val="0"/>
              </a:spcAft>
              <a:buNone/>
            </a:pPr>
            <a:r>
              <a:rPr lang="et-EE" dirty="0"/>
              <a:t>Sama ka silmarõhu mõõtmine - kõik perearstid seda kindlasti ei tee.  Selles mõttes tunduks mulle loogilisem, et töötervishoiuarst teeb ise, korraldab või siis suunaks töötervishoiuarst juba otse spetsialistele kes teeb. Muidu tekib perearstil selline sekretäri-edasisuunaja roll. </a:t>
            </a:r>
          </a:p>
          <a:p>
            <a:pPr marL="0" lvl="0" indent="0" algn="l" rtl="0">
              <a:spcBef>
                <a:spcPts val="0"/>
              </a:spcBef>
              <a:spcAft>
                <a:spcPts val="0"/>
              </a:spcAft>
              <a:buNone/>
            </a:pPr>
            <a:r>
              <a:rPr lang="et-EE" dirty="0"/>
              <a:t>Mõtlema jäin ka vaimse tervise ja tööstressi koha pealt. </a:t>
            </a:r>
          </a:p>
          <a:p>
            <a:pPr marL="0" lvl="0" indent="0" algn="l" rtl="0">
              <a:spcBef>
                <a:spcPts val="0"/>
              </a:spcBef>
              <a:spcAft>
                <a:spcPts val="0"/>
              </a:spcAft>
              <a:buNone/>
            </a:pPr>
            <a:r>
              <a:rPr lang="et-EE" dirty="0"/>
              <a:t>Vaimse tervise abi kättesaadavus on üldse väga väga keeruline ja tänu HeBale näen ma, kui suur abi on sellest töötervishoiu kaudu pakutavast vaimse tervise õe teenusest. </a:t>
            </a:r>
          </a:p>
          <a:p>
            <a:pPr marL="0" lvl="0" indent="0" algn="l" rtl="0">
              <a:spcBef>
                <a:spcPts val="0"/>
              </a:spcBef>
              <a:spcAft>
                <a:spcPts val="0"/>
              </a:spcAft>
              <a:buNone/>
            </a:pPr>
            <a:r>
              <a:rPr lang="et-EE" dirty="0"/>
              <a:t>Siin, ma saan aru, tuleb küll lahku viia minu kui perearsti ja minu kui tööandja arvamus, aga kuna mul ka perearstina on see ressurss väga piiratud, on minu meelest suurepärane lahendus, kui seda siiski tasuks tööandja ja seda teenust saaks töötervishoiuarsti kaudu. </a:t>
            </a:r>
          </a:p>
          <a:p>
            <a:pPr marL="0" lvl="0" indent="0" algn="l" rtl="0">
              <a:spcBef>
                <a:spcPts val="0"/>
              </a:spcBef>
              <a:spcAft>
                <a:spcPts val="0"/>
              </a:spcAft>
              <a:buNone/>
            </a:pPr>
            <a:endParaRPr lang="et-EE" dirty="0"/>
          </a:p>
          <a:p>
            <a:pPr marL="0" lvl="0" indent="0" algn="l" rtl="0">
              <a:spcBef>
                <a:spcPts val="0"/>
              </a:spcBef>
              <a:spcAft>
                <a:spcPts val="0"/>
              </a:spcAft>
              <a:buNone/>
            </a:pPr>
            <a:r>
              <a:rPr lang="et-EE" dirty="0"/>
              <a:t>Nagu ma oma esimeses kirjas ka kirjutasin, vajab laiemat diskussiooni peale tööga seotud haiguste ennetamise ja diagnoosimise - mis võiks kuuluda justkui töötervishoiuarstile? - ka nende ravi ja nendest tingitud töövõimetus. Kes seda määrab ja annab ajutist töövabastust? Näiteks kui töötervishoiuarst (TTA) diagnoosib tööstressi või isegi juba väljakujunenud meeleoluhäire, kas siis selle raviks ja TVL saamiseks läheb ta siiski perearstile. </a:t>
            </a:r>
          </a:p>
          <a:p>
            <a:pPr marL="0" lvl="0" indent="0" algn="l" rtl="0">
              <a:spcBef>
                <a:spcPts val="0"/>
              </a:spcBef>
              <a:spcAft>
                <a:spcPts val="0"/>
              </a:spcAft>
              <a:buNone/>
            </a:pPr>
            <a:r>
              <a:rPr lang="et-EE" dirty="0"/>
              <a:t>Praegu on see nii olnud. Perearstidele muidugi meeldiks, kui sellisel juhul saaks TTA siiski ise anda TVL ja samamoodi suunata vaimse tervise õele.  Soovitus minna perearstile ei pruugi olla piisav - pt ei pruugi minna, ei saa perearsti kätte, kontakti vms - vajaminev abi lükkub edasi või jääb üldse ära.</a:t>
            </a:r>
          </a:p>
          <a:p>
            <a:pPr marL="0" lvl="0" indent="0" algn="l" rtl="0">
              <a:spcBef>
                <a:spcPts val="0"/>
              </a:spcBef>
              <a:spcAft>
                <a:spcPts val="0"/>
              </a:spcAft>
              <a:buNone/>
            </a:pPr>
            <a:r>
              <a:rPr lang="et-EE" dirty="0"/>
              <a:t>Veelkord - mina tööandjana olen väga rõõmus, kui töötervishoiu teenuse kaudu ka vaimse tervise abi saab ja olen valmis maksma oma töötajate tervise eest.</a:t>
            </a:r>
          </a:p>
          <a:p>
            <a:pPr marL="0" lvl="0" indent="0" algn="l" rtl="0">
              <a:spcBef>
                <a:spcPts val="0"/>
              </a:spcBef>
              <a:spcAft>
                <a:spcPts val="0"/>
              </a:spcAft>
              <a:buNone/>
            </a:pPr>
            <a:endParaRPr dirty="0"/>
          </a:p>
        </p:txBody>
      </p:sp>
      <p:sp>
        <p:nvSpPr>
          <p:cNvPr id="237" name="Google Shape;237;g1ca195b5129_0_5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11"/>
          <p:cNvGrpSpPr/>
          <p:nvPr/>
        </p:nvGrpSpPr>
        <p:grpSpPr>
          <a:xfrm>
            <a:off x="0" y="-8467"/>
            <a:ext cx="12192000" cy="6866467"/>
            <a:chOff x="0" y="-8467"/>
            <a:chExt cx="12192000" cy="6866467"/>
          </a:xfrm>
        </p:grpSpPr>
        <p:cxnSp>
          <p:nvCxnSpPr>
            <p:cNvPr id="28" name="Google Shape;28;p1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1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1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31" name="Google Shape;31;p1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11"/>
            <p:cNvSpPr/>
            <p:nvPr/>
          </p:nvSpPr>
          <p:spPr>
            <a:xfrm>
              <a:off x="8932333" y="3048000"/>
              <a:ext cx="3259667" cy="3810000"/>
            </a:xfrm>
            <a:prstGeom prst="triangle">
              <a:avLst>
                <a:gd name="adj" fmla="val 100000"/>
              </a:avLst>
            </a:prstGeom>
            <a:solidFill>
              <a:schemeClr val="accent2">
                <a:alpha val="71372"/>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98F98">
                <a:alpha val="69411"/>
              </a:srgbClr>
            </a:solidFill>
            <a:ln>
              <a:noFill/>
            </a:ln>
          </p:spPr>
        </p:sp>
        <p:sp>
          <p:nvSpPr>
            <p:cNvPr id="34" name="Google Shape;34;p1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7EC0DB">
                <a:alpha val="69411"/>
              </a:srgbClr>
            </a:solidFill>
            <a:ln>
              <a:noFill/>
            </a:ln>
          </p:spPr>
        </p:sp>
        <p:sp>
          <p:nvSpPr>
            <p:cNvPr id="35" name="Google Shape;35;p1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36" name="Google Shape;36;p1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1"/>
            <p:cNvSpPr/>
            <p:nvPr/>
          </p:nvSpPr>
          <p:spPr>
            <a:xfrm rot="10800000">
              <a:off x="0" y="0"/>
              <a:ext cx="842596" cy="5666154"/>
            </a:xfrm>
            <a:prstGeom prst="triangle">
              <a:avLst>
                <a:gd name="adj" fmla="val 100000"/>
              </a:avLst>
            </a:prstGeom>
            <a:solidFill>
              <a:schemeClr val="accent1">
                <a:alpha val="84313"/>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 name="Google Shape;38;p11"/>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1"/>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40" name="Google Shape;40;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
        <p:cNvGrpSpPr/>
        <p:nvPr/>
      </p:nvGrpSpPr>
      <p:grpSpPr>
        <a:xfrm>
          <a:off x="0" y="0"/>
          <a:ext cx="0" cy="0"/>
          <a:chOff x="0" y="0"/>
          <a:chExt cx="0" cy="0"/>
        </a:xfrm>
      </p:grpSpPr>
      <p:sp>
        <p:nvSpPr>
          <p:cNvPr id="44" name="Google Shape;44;p1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46" name="Google Shape;46;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3"/>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52" name="Google Shape;52;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4"/>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8" name="Google Shape;58;p14"/>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9" name="Google Shape;59;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5"/>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65" name="Google Shape;65;p15"/>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66" name="Google Shape;66;p15"/>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67" name="Google Shape;67;p15"/>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68" name="Google Shape;68;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
        <p:nvSpPr>
          <p:cNvPr id="77" name="Google Shape;77;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0"/>
        <p:cNvGrpSpPr/>
        <p:nvPr/>
      </p:nvGrpSpPr>
      <p:grpSpPr>
        <a:xfrm>
          <a:off x="0" y="0"/>
          <a:ext cx="0" cy="0"/>
          <a:chOff x="0" y="0"/>
          <a:chExt cx="0" cy="0"/>
        </a:xfrm>
      </p:grpSpPr>
      <p:sp>
        <p:nvSpPr>
          <p:cNvPr id="81" name="Google Shape;81;p18"/>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8"/>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3" name="Google Shape;83;p18"/>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1120"/>
              <a:buNone/>
              <a:defRPr sz="1400"/>
            </a:lvl2pPr>
            <a:lvl3pPr marL="1371600" lvl="2" indent="-228600" algn="l">
              <a:lnSpc>
                <a:spcPct val="100000"/>
              </a:lnSpc>
              <a:spcBef>
                <a:spcPts val="1000"/>
              </a:spcBef>
              <a:spcAft>
                <a:spcPts val="0"/>
              </a:spcAft>
              <a:buSzPts val="960"/>
              <a:buNone/>
              <a:defRPr sz="1200"/>
            </a:lvl3pPr>
            <a:lvl4pPr marL="1828800" lvl="3" indent="-228600" algn="l">
              <a:lnSpc>
                <a:spcPct val="100000"/>
              </a:lnSpc>
              <a:spcBef>
                <a:spcPts val="1000"/>
              </a:spcBef>
              <a:spcAft>
                <a:spcPts val="0"/>
              </a:spcAft>
              <a:buSzPts val="800"/>
              <a:buNone/>
              <a:defRPr sz="1000"/>
            </a:lvl4pPr>
            <a:lvl5pPr marL="2286000" lvl="4" indent="-228600" algn="l">
              <a:lnSpc>
                <a:spcPct val="100000"/>
              </a:lnSpc>
              <a:spcBef>
                <a:spcPts val="1000"/>
              </a:spcBef>
              <a:spcAft>
                <a:spcPts val="0"/>
              </a:spcAft>
              <a:buSzPts val="800"/>
              <a:buNone/>
              <a:defRPr sz="1000"/>
            </a:lvl5pPr>
            <a:lvl6pPr marL="2743200" lvl="5" indent="-228600" algn="l">
              <a:lnSpc>
                <a:spcPct val="100000"/>
              </a:lnSpc>
              <a:spcBef>
                <a:spcPts val="1000"/>
              </a:spcBef>
              <a:spcAft>
                <a:spcPts val="0"/>
              </a:spcAft>
              <a:buSzPts val="800"/>
              <a:buNone/>
              <a:defRPr sz="1000"/>
            </a:lvl6pPr>
            <a:lvl7pPr marL="3200400" lvl="6" indent="-228600" algn="l">
              <a:lnSpc>
                <a:spcPct val="100000"/>
              </a:lnSpc>
              <a:spcBef>
                <a:spcPts val="1000"/>
              </a:spcBef>
              <a:spcAft>
                <a:spcPts val="0"/>
              </a:spcAft>
              <a:buSzPts val="800"/>
              <a:buNone/>
              <a:defRPr sz="1000"/>
            </a:lvl7pPr>
            <a:lvl8pPr marL="3657600" lvl="7" indent="-228600" algn="l">
              <a:lnSpc>
                <a:spcPct val="100000"/>
              </a:lnSpc>
              <a:spcBef>
                <a:spcPts val="1000"/>
              </a:spcBef>
              <a:spcAft>
                <a:spcPts val="0"/>
              </a:spcAft>
              <a:buSzPts val="800"/>
              <a:buNone/>
              <a:defRPr sz="1000"/>
            </a:lvl8pPr>
            <a:lvl9pPr marL="4114800" lvl="8" indent="-228600" algn="l">
              <a:lnSpc>
                <a:spcPct val="100000"/>
              </a:lnSpc>
              <a:spcBef>
                <a:spcPts val="1000"/>
              </a:spcBef>
              <a:spcAft>
                <a:spcPts val="0"/>
              </a:spcAft>
              <a:buSzPts val="800"/>
              <a:buNone/>
              <a:defRPr sz="1000"/>
            </a:lvl9pPr>
          </a:lstStyle>
          <a:p>
            <a:endParaRPr/>
          </a:p>
        </p:txBody>
      </p:sp>
      <p:sp>
        <p:nvSpPr>
          <p:cNvPr id="84" name="Google Shape;84;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9"/>
          <p:cNvSpPr>
            <a:spLocks noGrp="1"/>
          </p:cNvSpPr>
          <p:nvPr>
            <p:ph type="pic" idx="2"/>
          </p:nvPr>
        </p:nvSpPr>
        <p:spPr>
          <a:xfrm>
            <a:off x="677334" y="609600"/>
            <a:ext cx="8596668" cy="3845718"/>
          </a:xfrm>
          <a:prstGeom prst="rect">
            <a:avLst/>
          </a:prstGeom>
          <a:noFill/>
          <a:ln>
            <a:noFill/>
          </a:ln>
        </p:spPr>
      </p:sp>
      <p:sp>
        <p:nvSpPr>
          <p:cNvPr id="90" name="Google Shape;90;p19"/>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91" name="Google Shape;91;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0"/>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7" name="Google Shape;97;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1"/>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21"/>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107" name="Google Shape;107;p21"/>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7EC0DB"/>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21"/>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7EC0DB"/>
                </a:solidFill>
                <a:latin typeface="Arial"/>
                <a:ea typeface="Arial"/>
                <a:cs typeface="Arial"/>
                <a:sym typeface="Arial"/>
              </a:rPr>
              <a:t>”</a:t>
            </a:r>
            <a:endParaRPr sz="1800" b="0" i="0" u="none" strike="noStrike" cap="none">
              <a:solidFill>
                <a:srgbClr val="7EC0DB"/>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22"/>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22"/>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23"/>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122" name="Google Shape;122;p23"/>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7EC0DB"/>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23"/>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rgbClr val="7EC0DB"/>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24"/>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24"/>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24"/>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2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25"/>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26"/>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26"/>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0"/>
          <p:cNvGrpSpPr/>
          <p:nvPr/>
        </p:nvGrpSpPr>
        <p:grpSpPr>
          <a:xfrm>
            <a:off x="0" y="-8467"/>
            <a:ext cx="12192000" cy="6866467"/>
            <a:chOff x="0" y="-8467"/>
            <a:chExt cx="12192000" cy="6866467"/>
          </a:xfrm>
        </p:grpSpPr>
        <p:cxnSp>
          <p:nvCxnSpPr>
            <p:cNvPr id="11" name="Google Shape;11;p10"/>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0"/>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0"/>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14" name="Google Shape;14;p10"/>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0"/>
            <p:cNvSpPr/>
            <p:nvPr/>
          </p:nvSpPr>
          <p:spPr>
            <a:xfrm>
              <a:off x="8932333" y="3048000"/>
              <a:ext cx="3259667" cy="3810000"/>
            </a:xfrm>
            <a:prstGeom prst="triangle">
              <a:avLst>
                <a:gd name="adj" fmla="val 100000"/>
              </a:avLst>
            </a:prstGeom>
            <a:solidFill>
              <a:schemeClr val="accent2">
                <a:alpha val="71372"/>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0"/>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98F98">
                <a:alpha val="69411"/>
              </a:srgbClr>
            </a:solidFill>
            <a:ln>
              <a:noFill/>
            </a:ln>
          </p:spPr>
        </p:sp>
        <p:sp>
          <p:nvSpPr>
            <p:cNvPr id="17" name="Google Shape;17;p10"/>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7EC0DB">
                <a:alpha val="69411"/>
              </a:srgbClr>
            </a:solidFill>
            <a:ln>
              <a:noFill/>
            </a:ln>
          </p:spPr>
        </p:sp>
        <p:sp>
          <p:nvSpPr>
            <p:cNvPr id="18" name="Google Shape;18;p10"/>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19" name="Google Shape;19;p10"/>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0"/>
            <p:cNvSpPr/>
            <p:nvPr/>
          </p:nvSpPr>
          <p:spPr>
            <a:xfrm>
              <a:off x="0" y="4013200"/>
              <a:ext cx="448733" cy="2844800"/>
            </a:xfrm>
            <a:prstGeom prst="triangle">
              <a:avLst>
                <a:gd name="adj" fmla="val 0"/>
              </a:avLst>
            </a:prstGeom>
            <a:solidFill>
              <a:schemeClr val="accent1">
                <a:alpha val="84313"/>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1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10"/>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N&#228;ide_h&#228;&#228;le%20koormus.docx"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N&#228;ide_korduvliigutused,%20sundaendid.docx"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ctrTitle"/>
          </p:nvPr>
        </p:nvSpPr>
        <p:spPr>
          <a:xfrm>
            <a:off x="1523999" y="5486399"/>
            <a:ext cx="6923527" cy="89946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accent1"/>
              </a:buClr>
              <a:buSzPts val="5400"/>
              <a:buFont typeface="Trebuchet MS"/>
              <a:buNone/>
            </a:pPr>
            <a:r>
              <a:rPr lang="en-US" sz="2400" dirty="0"/>
              <a:t>11.01.2023</a:t>
            </a:r>
            <a:endParaRPr sz="2400" dirty="0"/>
          </a:p>
        </p:txBody>
      </p:sp>
      <p:sp>
        <p:nvSpPr>
          <p:cNvPr id="149" name="Google Shape;149;p1"/>
          <p:cNvSpPr txBox="1"/>
          <p:nvPr/>
        </p:nvSpPr>
        <p:spPr>
          <a:xfrm>
            <a:off x="995211" y="295191"/>
            <a:ext cx="10515600" cy="1911167"/>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accent1"/>
              </a:buClr>
              <a:buSzPts val="5400"/>
              <a:buFont typeface="Trebuchet MS"/>
              <a:buNone/>
            </a:pPr>
            <a:r>
              <a:rPr lang="en-US" sz="5400" b="0" i="0" u="none" strike="noStrike" cap="none">
                <a:solidFill>
                  <a:schemeClr val="accent1"/>
                </a:solidFill>
                <a:latin typeface="Trebuchet MS"/>
                <a:ea typeface="Trebuchet MS"/>
                <a:cs typeface="Trebuchet MS"/>
                <a:sym typeface="Trebuchet MS"/>
              </a:rPr>
              <a:t>Käsitlusjuh</a:t>
            </a:r>
            <a:r>
              <a:rPr lang="en-US" sz="5400">
                <a:solidFill>
                  <a:schemeClr val="accent1"/>
                </a:solidFill>
                <a:latin typeface="Trebuchet MS"/>
                <a:ea typeface="Trebuchet MS"/>
                <a:cs typeface="Trebuchet MS"/>
                <a:sym typeface="Trebuchet MS"/>
              </a:rPr>
              <a:t>ised</a:t>
            </a:r>
            <a:endParaRPr sz="5400" b="0" i="0" u="none" strike="noStrike" cap="none">
              <a:solidFill>
                <a:schemeClr val="accent1"/>
              </a:solidFill>
              <a:latin typeface="Trebuchet MS"/>
              <a:ea typeface="Trebuchet MS"/>
              <a:cs typeface="Trebuchet MS"/>
              <a:sym typeface="Trebuchet MS"/>
            </a:endParaRPr>
          </a:p>
          <a:p>
            <a:pPr marL="0" marR="0" lvl="0" indent="0" algn="l" rtl="0">
              <a:lnSpc>
                <a:spcPct val="100000"/>
              </a:lnSpc>
              <a:spcBef>
                <a:spcPts val="0"/>
              </a:spcBef>
              <a:spcAft>
                <a:spcPts val="0"/>
              </a:spcAft>
              <a:buClr>
                <a:schemeClr val="accent1"/>
              </a:buClr>
              <a:buSzPts val="5400"/>
              <a:buFont typeface="Trebuchet MS"/>
              <a:buNone/>
            </a:pPr>
            <a:r>
              <a:rPr lang="en-US" sz="5400" b="0" i="0" u="none" strike="noStrike" cap="none">
                <a:solidFill>
                  <a:schemeClr val="accent1"/>
                </a:solidFill>
                <a:latin typeface="Trebuchet MS"/>
                <a:ea typeface="Trebuchet MS"/>
                <a:cs typeface="Trebuchet MS"/>
                <a:sym typeface="Trebuchet MS"/>
              </a:rPr>
              <a:t>töötervishoiuarstidele </a:t>
            </a:r>
            <a:endParaRPr sz="1400" b="0" i="0" u="none" strike="noStrike" cap="none">
              <a:solidFill>
                <a:srgbClr val="000000"/>
              </a:solidFill>
              <a:latin typeface="Arial"/>
              <a:ea typeface="Arial"/>
              <a:cs typeface="Arial"/>
              <a:sym typeface="Arial"/>
            </a:endParaRPr>
          </a:p>
        </p:txBody>
      </p:sp>
      <p:sp>
        <p:nvSpPr>
          <p:cNvPr id="150" name="Google Shape;150;p1"/>
          <p:cNvSpPr txBox="1"/>
          <p:nvPr/>
        </p:nvSpPr>
        <p:spPr>
          <a:xfrm>
            <a:off x="3421888" y="3392202"/>
            <a:ext cx="7766936" cy="1646302"/>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accent1"/>
              </a:buClr>
              <a:buSzPts val="4000"/>
              <a:buFont typeface="Trebuchet MS"/>
              <a:buNone/>
            </a:pPr>
            <a:r>
              <a:rPr lang="en-US" sz="4000" dirty="0">
                <a:solidFill>
                  <a:schemeClr val="accent1"/>
                </a:solidFill>
                <a:latin typeface="Trebuchet MS"/>
                <a:ea typeface="Trebuchet MS"/>
                <a:cs typeface="Trebuchet MS"/>
                <a:sym typeface="Trebuchet MS"/>
              </a:rPr>
              <a:t>Karin Sarapuu</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accent1"/>
              </a:buClr>
              <a:buSzPts val="2400"/>
              <a:buFont typeface="Trebuchet MS"/>
              <a:buNone/>
            </a:pPr>
            <a:endParaRPr sz="2400" b="0" i="0" u="none" strike="noStrike" cap="none" dirty="0">
              <a:solidFill>
                <a:schemeClr val="accent1"/>
              </a:solidFill>
              <a:latin typeface="Trebuchet MS"/>
              <a:ea typeface="Trebuchet MS"/>
              <a:cs typeface="Trebuchet MS"/>
              <a:sym typeface="Trebuchet MS"/>
            </a:endParaRPr>
          </a:p>
          <a:p>
            <a:pPr marL="0" marR="0" lvl="0" indent="0" algn="l" rtl="0">
              <a:lnSpc>
                <a:spcPct val="100000"/>
              </a:lnSpc>
              <a:spcBef>
                <a:spcPts val="0"/>
              </a:spcBef>
              <a:spcAft>
                <a:spcPts val="0"/>
              </a:spcAft>
              <a:buClr>
                <a:schemeClr val="accent1"/>
              </a:buClr>
              <a:buSzPts val="2400"/>
              <a:buFont typeface="Trebuchet MS"/>
              <a:buNone/>
            </a:pPr>
            <a:r>
              <a:rPr lang="en-US" sz="2400" b="0" i="0" u="none" strike="noStrike" cap="none" dirty="0" err="1">
                <a:solidFill>
                  <a:schemeClr val="accent1"/>
                </a:solidFill>
                <a:latin typeface="Trebuchet MS"/>
                <a:ea typeface="Trebuchet MS"/>
                <a:cs typeface="Trebuchet MS"/>
                <a:sym typeface="Trebuchet MS"/>
              </a:rPr>
              <a:t>Eesti</a:t>
            </a:r>
            <a:r>
              <a:rPr lang="en-US" sz="2400" b="0" i="0" u="none" strike="noStrike" cap="none" dirty="0">
                <a:solidFill>
                  <a:schemeClr val="accent1"/>
                </a:solidFill>
                <a:latin typeface="Trebuchet MS"/>
                <a:ea typeface="Trebuchet MS"/>
                <a:cs typeface="Trebuchet MS"/>
                <a:sym typeface="Trebuchet MS"/>
              </a:rPr>
              <a:t> </a:t>
            </a:r>
            <a:r>
              <a:rPr lang="en-US" sz="2400" b="0" i="0" u="none" strike="noStrike" cap="none" dirty="0" err="1">
                <a:solidFill>
                  <a:schemeClr val="accent1"/>
                </a:solidFill>
                <a:latin typeface="Trebuchet MS"/>
                <a:ea typeface="Trebuchet MS"/>
                <a:cs typeface="Trebuchet MS"/>
                <a:sym typeface="Trebuchet MS"/>
              </a:rPr>
              <a:t>Töötervishoiuarstide</a:t>
            </a:r>
            <a:r>
              <a:rPr lang="en-US" sz="2400" b="0" i="0" u="none" strike="noStrike" cap="none" dirty="0">
                <a:solidFill>
                  <a:schemeClr val="accent1"/>
                </a:solidFill>
                <a:latin typeface="Trebuchet MS"/>
                <a:ea typeface="Trebuchet MS"/>
                <a:cs typeface="Trebuchet MS"/>
                <a:sym typeface="Trebuchet MS"/>
              </a:rPr>
              <a:t> </a:t>
            </a:r>
            <a:r>
              <a:rPr lang="en-US" sz="2400" b="0" i="0" u="none" strike="noStrike" cap="none" dirty="0" err="1">
                <a:solidFill>
                  <a:schemeClr val="accent1"/>
                </a:solidFill>
                <a:latin typeface="Trebuchet MS"/>
                <a:ea typeface="Trebuchet MS"/>
                <a:cs typeface="Trebuchet MS"/>
                <a:sym typeface="Trebuchet MS"/>
              </a:rPr>
              <a:t>Selts</a:t>
            </a:r>
            <a:r>
              <a:rPr lang="en-US" sz="2400" dirty="0" err="1">
                <a:solidFill>
                  <a:schemeClr val="accent1"/>
                </a:solidFill>
                <a:latin typeface="Trebuchet MS"/>
                <a:ea typeface="Trebuchet MS"/>
                <a:cs typeface="Trebuchet MS"/>
                <a:sym typeface="Trebuchet MS"/>
              </a:rPr>
              <a:t>i</a:t>
            </a:r>
            <a:r>
              <a:rPr lang="en-US" sz="2400" dirty="0">
                <a:solidFill>
                  <a:schemeClr val="accent1"/>
                </a:solidFill>
                <a:latin typeface="Trebuchet MS"/>
                <a:ea typeface="Trebuchet MS"/>
                <a:cs typeface="Trebuchet MS"/>
                <a:sym typeface="Trebuchet MS"/>
              </a:rPr>
              <a:t> </a:t>
            </a:r>
            <a:r>
              <a:rPr lang="en-US" sz="2400" dirty="0" err="1">
                <a:solidFill>
                  <a:schemeClr val="accent1"/>
                </a:solidFill>
                <a:latin typeface="Trebuchet MS"/>
                <a:ea typeface="Trebuchet MS"/>
                <a:cs typeface="Trebuchet MS"/>
                <a:sym typeface="Trebuchet MS"/>
              </a:rPr>
              <a:t>esinaine</a:t>
            </a:r>
            <a:endParaRPr sz="2400" b="0" i="0" u="none" strike="noStrike" cap="none" dirty="0">
              <a:solidFill>
                <a:schemeClr val="accent1"/>
              </a:solidFill>
              <a:latin typeface="Trebuchet MS"/>
              <a:ea typeface="Trebuchet MS"/>
              <a:cs typeface="Trebuchet MS"/>
              <a:sym typeface="Trebuchet MS"/>
            </a:endParaRPr>
          </a:p>
          <a:p>
            <a:pPr marL="0" marR="0" lvl="0" indent="0" algn="l" rtl="0">
              <a:lnSpc>
                <a:spcPct val="100000"/>
              </a:lnSpc>
              <a:spcBef>
                <a:spcPts val="0"/>
              </a:spcBef>
              <a:spcAft>
                <a:spcPts val="0"/>
              </a:spcAft>
              <a:buClr>
                <a:schemeClr val="accent1"/>
              </a:buClr>
              <a:buSzPts val="2400"/>
              <a:buFont typeface="Trebuchet MS"/>
              <a:buNone/>
            </a:pPr>
            <a:r>
              <a:rPr lang="en-US" sz="2400" b="0" i="0" u="none" strike="noStrike" cap="none" dirty="0" err="1">
                <a:solidFill>
                  <a:schemeClr val="accent1"/>
                </a:solidFill>
                <a:latin typeface="Trebuchet MS"/>
                <a:ea typeface="Trebuchet MS"/>
                <a:cs typeface="Trebuchet MS"/>
                <a:sym typeface="Trebuchet MS"/>
              </a:rPr>
              <a:t>HeBA</a:t>
            </a:r>
            <a:r>
              <a:rPr lang="en-US" sz="2400" b="0" i="0" u="none" strike="noStrike" cap="none" dirty="0">
                <a:solidFill>
                  <a:schemeClr val="accent1"/>
                </a:solidFill>
                <a:latin typeface="Trebuchet MS"/>
                <a:ea typeface="Trebuchet MS"/>
                <a:cs typeface="Trebuchet MS"/>
                <a:sym typeface="Trebuchet MS"/>
              </a:rPr>
              <a:t> Clinic OÜ, </a:t>
            </a:r>
            <a:r>
              <a:rPr lang="en-US" sz="2400" b="0" i="0" u="none" strike="noStrike" cap="none" dirty="0" err="1">
                <a:solidFill>
                  <a:schemeClr val="accent1"/>
                </a:solidFill>
                <a:latin typeface="Trebuchet MS"/>
                <a:ea typeface="Trebuchet MS"/>
                <a:cs typeface="Trebuchet MS"/>
                <a:sym typeface="Trebuchet MS"/>
              </a:rPr>
              <a:t>töötervishoiuarst</a:t>
            </a:r>
            <a:r>
              <a:rPr lang="en-US" sz="2400" b="0" i="0" u="none" strike="noStrike" cap="none" dirty="0">
                <a:solidFill>
                  <a:schemeClr val="accent1"/>
                </a:solidFill>
                <a:latin typeface="Trebuchet MS"/>
                <a:ea typeface="Trebuchet MS"/>
                <a:cs typeface="Trebuchet MS"/>
                <a:sym typeface="Trebuchet MS"/>
              </a:rPr>
              <a:t> </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2"/>
          <p:cNvSpPr txBox="1">
            <a:spLocks noGrp="1"/>
          </p:cNvSpPr>
          <p:nvPr>
            <p:ph type="title"/>
          </p:nvPr>
        </p:nvSpPr>
        <p:spPr>
          <a:xfrm>
            <a:off x="417709" y="0"/>
            <a:ext cx="5389517" cy="188256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Käsitlusjuhend 2022</a:t>
            </a:r>
            <a:endParaRPr/>
          </a:p>
        </p:txBody>
      </p:sp>
      <p:sp>
        <p:nvSpPr>
          <p:cNvPr id="157" name="Google Shape;157;p2"/>
          <p:cNvSpPr txBox="1">
            <a:spLocks noGrp="1"/>
          </p:cNvSpPr>
          <p:nvPr>
            <p:ph type="body" idx="1"/>
          </p:nvPr>
        </p:nvSpPr>
        <p:spPr>
          <a:xfrm>
            <a:off x="2956409" y="1882562"/>
            <a:ext cx="6279182" cy="4900014"/>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3840"/>
              <a:buChar char="►"/>
            </a:pPr>
            <a:r>
              <a:rPr lang="en-US" sz="4800"/>
              <a:t> 39 juhist</a:t>
            </a:r>
            <a:endParaRPr sz="4800"/>
          </a:p>
          <a:p>
            <a:pPr marL="342900" lvl="0" indent="-342900" algn="l" rtl="0">
              <a:lnSpc>
                <a:spcPct val="100000"/>
              </a:lnSpc>
              <a:spcBef>
                <a:spcPts val="1000"/>
              </a:spcBef>
              <a:spcAft>
                <a:spcPts val="0"/>
              </a:spcAft>
              <a:buSzPts val="3840"/>
              <a:buChar char="►"/>
            </a:pPr>
            <a:r>
              <a:rPr lang="en-US" sz="4800"/>
              <a:t> 14 kuud</a:t>
            </a:r>
            <a:endParaRPr sz="4800"/>
          </a:p>
          <a:p>
            <a:pPr marL="342900" lvl="0" indent="-342900" algn="l" rtl="0">
              <a:lnSpc>
                <a:spcPct val="100000"/>
              </a:lnSpc>
              <a:spcBef>
                <a:spcPts val="1000"/>
              </a:spcBef>
              <a:spcAft>
                <a:spcPts val="0"/>
              </a:spcAft>
              <a:buSzPts val="3840"/>
              <a:buChar char="►"/>
            </a:pPr>
            <a:r>
              <a:rPr lang="en-US" sz="4800"/>
              <a:t> 13 autorit</a:t>
            </a:r>
            <a:endParaRPr sz="4800"/>
          </a:p>
          <a:p>
            <a:pPr marL="342900" lvl="0" indent="-342900" algn="l" rtl="0">
              <a:lnSpc>
                <a:spcPct val="100000"/>
              </a:lnSpc>
              <a:spcBef>
                <a:spcPts val="1000"/>
              </a:spcBef>
              <a:spcAft>
                <a:spcPts val="0"/>
              </a:spcAft>
              <a:buSzPts val="3840"/>
              <a:buChar char="►"/>
            </a:pPr>
            <a:r>
              <a:rPr lang="en-US" sz="4800"/>
              <a:t> 8 eksperti</a:t>
            </a:r>
            <a:endParaRPr sz="4800"/>
          </a:p>
          <a:p>
            <a:pPr marL="342900" lvl="0" indent="-342900" algn="l" rtl="0">
              <a:lnSpc>
                <a:spcPct val="100000"/>
              </a:lnSpc>
              <a:spcBef>
                <a:spcPts val="1000"/>
              </a:spcBef>
              <a:spcAft>
                <a:spcPts val="0"/>
              </a:spcAft>
              <a:buSzPts val="3840"/>
              <a:buChar char="►"/>
            </a:pPr>
            <a:r>
              <a:rPr lang="en-US" sz="4800"/>
              <a:t> 6 meeskonnaliiget</a:t>
            </a:r>
            <a:endParaRPr sz="4800"/>
          </a:p>
          <a:p>
            <a:pPr marL="0" lvl="0" indent="0" algn="l" rtl="0">
              <a:lnSpc>
                <a:spcPct val="100000"/>
              </a:lnSpc>
              <a:spcBef>
                <a:spcPts val="1000"/>
              </a:spcBef>
              <a:spcAft>
                <a:spcPts val="0"/>
              </a:spcAft>
              <a:buSzPts val="3840"/>
              <a:buNone/>
            </a:pPr>
            <a:endParaRPr sz="4800"/>
          </a:p>
          <a:p>
            <a:pPr marL="342900" lvl="0" indent="-99059" algn="l" rtl="0">
              <a:lnSpc>
                <a:spcPct val="100000"/>
              </a:lnSpc>
              <a:spcBef>
                <a:spcPts val="1000"/>
              </a:spcBef>
              <a:spcAft>
                <a:spcPts val="0"/>
              </a:spcAft>
              <a:buSzPts val="3840"/>
              <a:buNone/>
            </a:pPr>
            <a:endParaRPr sz="4800"/>
          </a:p>
          <a:p>
            <a:pPr marL="342900" lvl="0" indent="-241300" algn="l" rtl="0">
              <a:lnSpc>
                <a:spcPct val="100000"/>
              </a:lnSpc>
              <a:spcBef>
                <a:spcPts val="1000"/>
              </a:spcBef>
              <a:spcAft>
                <a:spcPts val="0"/>
              </a:spcAft>
              <a:buSzPts val="1600"/>
              <a:buNone/>
            </a:pPr>
            <a:endParaRPr sz="2000"/>
          </a:p>
          <a:p>
            <a:pPr marL="342900" lvl="0" indent="-241300" algn="l" rtl="0">
              <a:lnSpc>
                <a:spcPct val="100000"/>
              </a:lnSpc>
              <a:spcBef>
                <a:spcPts val="1000"/>
              </a:spcBef>
              <a:spcAft>
                <a:spcPts val="0"/>
              </a:spcAft>
              <a:buSzPts val="1600"/>
              <a:buNone/>
            </a:pP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
          <p:cNvSpPr txBox="1"/>
          <p:nvPr/>
        </p:nvSpPr>
        <p:spPr>
          <a:xfrm>
            <a:off x="352425" y="1503362"/>
            <a:ext cx="3714750" cy="4351338"/>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90000"/>
              </a:lnSpc>
              <a:spcBef>
                <a:spcPts val="0"/>
              </a:spcBef>
              <a:spcAft>
                <a:spcPts val="0"/>
              </a:spcAft>
              <a:buClr>
                <a:schemeClr val="dk1"/>
              </a:buClr>
              <a:buSzPts val="3200"/>
              <a:buFont typeface="Arial"/>
              <a:buNone/>
            </a:pPr>
            <a:r>
              <a:rPr lang="en-US" sz="3200" b="1" i="0" u="none" strike="noStrike" cap="none">
                <a:solidFill>
                  <a:schemeClr val="dk1"/>
                </a:solidFill>
                <a:latin typeface="Trebuchet MS"/>
                <a:ea typeface="Trebuchet MS"/>
                <a:cs typeface="Trebuchet MS"/>
                <a:sym typeface="Trebuchet MS"/>
              </a:rPr>
              <a:t>Projekti meeskond</a:t>
            </a:r>
            <a:endParaRPr sz="3200" b="1" i="0" u="none" strike="noStrike" cap="none">
              <a:solidFill>
                <a:schemeClr val="dk1"/>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Karin Sarapuu</a:t>
            </a:r>
            <a:endParaRPr sz="1800" b="0" i="0" u="none" strike="noStrike" cap="none">
              <a:solidFill>
                <a:schemeClr val="dk1"/>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Evelyn Aaviksoo</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Tiia Piho</a:t>
            </a:r>
            <a:endParaRPr sz="1800" b="0" i="0" u="none" strike="noStrike" cap="none">
              <a:solidFill>
                <a:schemeClr val="dk1"/>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Anneli Einroos</a:t>
            </a:r>
            <a:endParaRPr sz="1800" b="0" i="0" u="none" strike="noStrike" cap="none">
              <a:solidFill>
                <a:schemeClr val="dk1"/>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Eda Merisalu</a:t>
            </a:r>
            <a:endParaRPr sz="1800" b="0" i="0" u="none" strike="noStrike" cap="none">
              <a:solidFill>
                <a:schemeClr val="dk1"/>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Merlin Aadussoo</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1800"/>
              <a:buFont typeface="Arial"/>
              <a:buNone/>
            </a:pPr>
            <a:endParaRPr sz="1800" b="0" i="0" u="none" strike="noStrike" cap="none">
              <a:solidFill>
                <a:schemeClr val="dk1"/>
              </a:solidFill>
              <a:latin typeface="Trebuchet MS"/>
              <a:ea typeface="Trebuchet MS"/>
              <a:cs typeface="Trebuchet MS"/>
              <a:sym typeface="Trebuchet MS"/>
            </a:endParaRPr>
          </a:p>
          <a:p>
            <a:pPr marL="0" marR="0" lvl="0" indent="0" algn="l" rtl="0">
              <a:lnSpc>
                <a:spcPct val="90000"/>
              </a:lnSpc>
              <a:spcBef>
                <a:spcPts val="1000"/>
              </a:spcBef>
              <a:spcAft>
                <a:spcPts val="0"/>
              </a:spcAft>
              <a:buClr>
                <a:schemeClr val="dk1"/>
              </a:buClr>
              <a:buSzPts val="1800"/>
              <a:buFont typeface="Arial"/>
              <a:buNone/>
            </a:pPr>
            <a:r>
              <a:rPr lang="en-US" sz="1800" b="0" i="0" u="none" strike="noStrike" cap="none">
                <a:solidFill>
                  <a:schemeClr val="dk1"/>
                </a:solidFill>
                <a:latin typeface="Trebuchet MS"/>
                <a:ea typeface="Trebuchet MS"/>
                <a:cs typeface="Trebuchet MS"/>
                <a:sym typeface="Trebuchet MS"/>
              </a:rPr>
              <a:t>Sotsiaalministeeriumist</a:t>
            </a:r>
            <a:endParaRPr sz="1800" b="0" i="0" u="none" strike="noStrike" cap="none">
              <a:solidFill>
                <a:schemeClr val="dk1"/>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Eneken Sepa</a:t>
            </a:r>
            <a:endParaRPr sz="1800" b="0" i="0" u="none" strike="noStrike" cap="none">
              <a:solidFill>
                <a:schemeClr val="dk1"/>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Dana Kadanik</a:t>
            </a:r>
            <a:endParaRPr sz="1800" b="0" i="0" u="none" strike="noStrike" cap="none">
              <a:solidFill>
                <a:schemeClr val="dk1"/>
              </a:solidFill>
              <a:latin typeface="Trebuchet MS"/>
              <a:ea typeface="Trebuchet MS"/>
              <a:cs typeface="Trebuchet MS"/>
              <a:sym typeface="Trebuchet MS"/>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Trebuchet MS"/>
              <a:ea typeface="Trebuchet MS"/>
              <a:cs typeface="Trebuchet MS"/>
              <a:sym typeface="Trebuchet MS"/>
            </a:endParaRPr>
          </a:p>
          <a:p>
            <a:pPr marL="0" marR="0" lvl="0" indent="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Trebuchet MS"/>
              <a:ea typeface="Trebuchet MS"/>
              <a:cs typeface="Trebuchet MS"/>
              <a:sym typeface="Trebuchet MS"/>
            </a:endParaRPr>
          </a:p>
        </p:txBody>
      </p:sp>
      <p:sp>
        <p:nvSpPr>
          <p:cNvPr id="164" name="Google Shape;164;p3"/>
          <p:cNvSpPr txBox="1"/>
          <p:nvPr/>
        </p:nvSpPr>
        <p:spPr>
          <a:xfrm>
            <a:off x="3876675" y="1080294"/>
            <a:ext cx="2905124" cy="5385594"/>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lnSpc>
                <a:spcPct val="90000"/>
              </a:lnSpc>
              <a:spcBef>
                <a:spcPts val="0"/>
              </a:spcBef>
              <a:spcAft>
                <a:spcPts val="0"/>
              </a:spcAft>
              <a:buClr>
                <a:schemeClr val="dk1"/>
              </a:buClr>
              <a:buSzPct val="100000"/>
              <a:buFont typeface="Arial"/>
              <a:buNone/>
            </a:pPr>
            <a:r>
              <a:rPr lang="en-US" sz="3500" b="1" i="0" u="none" strike="noStrike" cap="none">
                <a:solidFill>
                  <a:schemeClr val="dk1"/>
                </a:solidFill>
                <a:latin typeface="Trebuchet MS"/>
                <a:ea typeface="Trebuchet MS"/>
                <a:cs typeface="Trebuchet MS"/>
                <a:sym typeface="Trebuchet MS"/>
              </a:rPr>
              <a:t>Autorid</a:t>
            </a:r>
            <a:endParaRPr sz="3500" b="1" i="0" u="none" strike="noStrike" cap="none">
              <a:solidFill>
                <a:schemeClr val="dk1"/>
              </a:solidFill>
              <a:latin typeface="Trebuchet MS"/>
              <a:ea typeface="Trebuchet MS"/>
              <a:cs typeface="Trebuchet MS"/>
              <a:sym typeface="Trebuchet MS"/>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Tiiu Sepp</a:t>
            </a:r>
            <a:endParaRPr sz="1400" b="0" i="0" u="none" strike="noStrike" cap="none">
              <a:solidFill>
                <a:srgbClr val="000000"/>
              </a:solidFill>
              <a:latin typeface="Arial"/>
              <a:ea typeface="Arial"/>
              <a:cs typeface="Arial"/>
              <a:sym typeface="Arial"/>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Kairi Nurm</a:t>
            </a:r>
            <a:endParaRPr sz="1900" b="0" i="0" u="none" strike="noStrike" cap="none">
              <a:solidFill>
                <a:schemeClr val="dk1"/>
              </a:solidFill>
              <a:latin typeface="Trebuchet MS"/>
              <a:ea typeface="Trebuchet MS"/>
              <a:cs typeface="Trebuchet MS"/>
              <a:sym typeface="Trebuchet MS"/>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Jaanika Sass</a:t>
            </a:r>
            <a:endParaRPr sz="1400" b="0" i="0" u="none" strike="noStrike" cap="none">
              <a:solidFill>
                <a:srgbClr val="000000"/>
              </a:solidFill>
              <a:latin typeface="Arial"/>
              <a:ea typeface="Arial"/>
              <a:cs typeface="Arial"/>
              <a:sym typeface="Arial"/>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Danel Mugur</a:t>
            </a:r>
            <a:endParaRPr sz="1900" b="0" i="0" u="none" strike="noStrike" cap="none">
              <a:solidFill>
                <a:schemeClr val="dk1"/>
              </a:solidFill>
              <a:latin typeface="Trebuchet MS"/>
              <a:ea typeface="Trebuchet MS"/>
              <a:cs typeface="Trebuchet MS"/>
              <a:sym typeface="Trebuchet MS"/>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Liisi Luht</a:t>
            </a:r>
            <a:endParaRPr sz="1900" b="0" i="0" u="none" strike="noStrike" cap="none">
              <a:solidFill>
                <a:schemeClr val="dk1"/>
              </a:solidFill>
              <a:latin typeface="Trebuchet MS"/>
              <a:ea typeface="Trebuchet MS"/>
              <a:cs typeface="Trebuchet MS"/>
              <a:sym typeface="Trebuchet MS"/>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Toomas Põld, PhD</a:t>
            </a:r>
            <a:endParaRPr sz="1400" b="0" i="0" u="none" strike="noStrike" cap="none">
              <a:solidFill>
                <a:srgbClr val="000000"/>
              </a:solidFill>
              <a:latin typeface="Arial"/>
              <a:ea typeface="Arial"/>
              <a:cs typeface="Arial"/>
              <a:sym typeface="Arial"/>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Tiina Juhansoo, PhD</a:t>
            </a:r>
            <a:endParaRPr sz="1900" b="0" i="0" u="none" strike="noStrike" cap="none">
              <a:solidFill>
                <a:schemeClr val="dk1"/>
              </a:solidFill>
              <a:latin typeface="Trebuchet MS"/>
              <a:ea typeface="Trebuchet MS"/>
              <a:cs typeface="Trebuchet MS"/>
              <a:sym typeface="Trebuchet MS"/>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Eda Merialu, PhD</a:t>
            </a:r>
            <a:endParaRPr sz="1400" b="0" i="0" u="none" strike="noStrike" cap="none">
              <a:solidFill>
                <a:srgbClr val="000000"/>
              </a:solidFill>
              <a:latin typeface="Arial"/>
              <a:ea typeface="Arial"/>
              <a:cs typeface="Arial"/>
              <a:sym typeface="Arial"/>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Tiia Piho</a:t>
            </a:r>
            <a:endParaRPr sz="1900" b="0" i="0" u="none" strike="noStrike" cap="none">
              <a:solidFill>
                <a:schemeClr val="dk1"/>
              </a:solidFill>
              <a:latin typeface="Trebuchet MS"/>
              <a:ea typeface="Trebuchet MS"/>
              <a:cs typeface="Trebuchet MS"/>
              <a:sym typeface="Trebuchet MS"/>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Anneli Einroos</a:t>
            </a:r>
            <a:endParaRPr sz="1900" b="0" i="0" u="none" strike="noStrike" cap="none">
              <a:solidFill>
                <a:schemeClr val="dk1"/>
              </a:solidFill>
              <a:latin typeface="Trebuchet MS"/>
              <a:ea typeface="Trebuchet MS"/>
              <a:cs typeface="Trebuchet MS"/>
              <a:sym typeface="Trebuchet MS"/>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Helary Lainjärv</a:t>
            </a:r>
            <a:endParaRPr sz="1900" b="0" i="0" u="none" strike="noStrike" cap="none">
              <a:solidFill>
                <a:schemeClr val="dk1"/>
              </a:solidFill>
              <a:latin typeface="Trebuchet MS"/>
              <a:ea typeface="Trebuchet MS"/>
              <a:cs typeface="Trebuchet MS"/>
              <a:sym typeface="Trebuchet MS"/>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Karin Sarapuu</a:t>
            </a:r>
            <a:endParaRPr sz="1900" b="0" i="0" u="none" strike="noStrike" cap="none">
              <a:solidFill>
                <a:schemeClr val="dk1"/>
              </a:solidFill>
              <a:latin typeface="Trebuchet MS"/>
              <a:ea typeface="Trebuchet MS"/>
              <a:cs typeface="Trebuchet MS"/>
              <a:sym typeface="Trebuchet MS"/>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Evelyn Aaviksoo, PhD</a:t>
            </a:r>
            <a:endParaRPr sz="1400" b="0" i="0" u="none" strike="noStrike" cap="none">
              <a:solidFill>
                <a:srgbClr val="000000"/>
              </a:solidFill>
              <a:latin typeface="Arial"/>
              <a:ea typeface="Arial"/>
              <a:cs typeface="Arial"/>
              <a:sym typeface="Arial"/>
            </a:endParaRPr>
          </a:p>
          <a:p>
            <a:pPr marL="514350" marR="0" lvl="0" indent="-514381" algn="l" rtl="0">
              <a:lnSpc>
                <a:spcPct val="90000"/>
              </a:lnSpc>
              <a:spcBef>
                <a:spcPts val="1000"/>
              </a:spcBef>
              <a:spcAft>
                <a:spcPts val="0"/>
              </a:spcAft>
              <a:buClr>
                <a:schemeClr val="dk1"/>
              </a:buClr>
              <a:buSzPct val="100000"/>
              <a:buFont typeface="Trebuchet MS"/>
              <a:buAutoNum type="arabicPeriod"/>
            </a:pPr>
            <a:r>
              <a:rPr lang="en-US" sz="1900" b="0" i="0" u="none" strike="noStrike" cap="none">
                <a:solidFill>
                  <a:schemeClr val="dk1"/>
                </a:solidFill>
                <a:latin typeface="Trebuchet MS"/>
                <a:ea typeface="Trebuchet MS"/>
                <a:cs typeface="Trebuchet MS"/>
                <a:sym typeface="Trebuchet MS"/>
              </a:rPr>
              <a:t>Merlin Aadussoo</a:t>
            </a:r>
            <a:endParaRPr sz="1400" b="0" i="0" u="none" strike="noStrike" cap="none">
              <a:solidFill>
                <a:srgbClr val="000000"/>
              </a:solidFill>
              <a:latin typeface="Arial"/>
              <a:ea typeface="Arial"/>
              <a:cs typeface="Arial"/>
              <a:sym typeface="Arial"/>
            </a:endParaRPr>
          </a:p>
          <a:p>
            <a:pPr marL="228600" marR="0" lvl="0" indent="-64135" algn="l" rtl="0">
              <a:lnSpc>
                <a:spcPct val="90000"/>
              </a:lnSpc>
              <a:spcBef>
                <a:spcPts val="1000"/>
              </a:spcBef>
              <a:spcAft>
                <a:spcPts val="0"/>
              </a:spcAft>
              <a:buClr>
                <a:schemeClr val="dk1"/>
              </a:buClr>
              <a:buSzPct val="100000"/>
              <a:buFont typeface="Arial"/>
              <a:buNone/>
            </a:pPr>
            <a:endParaRPr sz="2800" b="0" i="0" u="none" strike="noStrike" cap="none">
              <a:solidFill>
                <a:schemeClr val="dk1"/>
              </a:solidFill>
              <a:latin typeface="Trebuchet MS"/>
              <a:ea typeface="Trebuchet MS"/>
              <a:cs typeface="Trebuchet MS"/>
              <a:sym typeface="Trebuchet MS"/>
            </a:endParaRPr>
          </a:p>
        </p:txBody>
      </p:sp>
      <p:sp>
        <p:nvSpPr>
          <p:cNvPr id="165" name="Google Shape;165;p3"/>
          <p:cNvSpPr txBox="1"/>
          <p:nvPr/>
        </p:nvSpPr>
        <p:spPr>
          <a:xfrm>
            <a:off x="6781799" y="1503362"/>
            <a:ext cx="4962525" cy="4351338"/>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90000"/>
              </a:lnSpc>
              <a:spcBef>
                <a:spcPts val="0"/>
              </a:spcBef>
              <a:spcAft>
                <a:spcPts val="0"/>
              </a:spcAft>
              <a:buClr>
                <a:schemeClr val="dk1"/>
              </a:buClr>
              <a:buSzPts val="3200"/>
              <a:buFont typeface="Arial"/>
              <a:buNone/>
            </a:pPr>
            <a:r>
              <a:rPr lang="en-US" sz="3200" b="1" i="0" u="none" strike="noStrike" cap="none">
                <a:solidFill>
                  <a:schemeClr val="dk1"/>
                </a:solidFill>
                <a:latin typeface="Trebuchet MS"/>
                <a:ea typeface="Trebuchet MS"/>
                <a:cs typeface="Trebuchet MS"/>
                <a:sym typeface="Trebuchet MS"/>
              </a:rPr>
              <a:t>Eksperdid</a:t>
            </a:r>
            <a:endParaRPr sz="3200" b="1" i="0" u="none" strike="noStrike" cap="none">
              <a:solidFill>
                <a:schemeClr val="dk1"/>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Kristjan Port, PhD, spordibioloog, TLÜ professor</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Karin Reinhold, PhD, TTÜ dotsent</a:t>
            </a:r>
            <a:endParaRPr sz="1800" b="0" i="0" u="none" strike="noStrike" cap="none">
              <a:solidFill>
                <a:schemeClr val="dk1"/>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Anne-Liis Tali, </a:t>
            </a:r>
            <a:r>
              <a:rPr lang="en-US" sz="1800" b="0" i="0" u="none" strike="noStrike" cap="none">
                <a:solidFill>
                  <a:srgbClr val="3F3F3F"/>
                </a:solidFill>
                <a:latin typeface="Trebuchet MS"/>
                <a:ea typeface="Trebuchet MS"/>
                <a:cs typeface="Trebuchet MS"/>
                <a:sym typeface="Trebuchet MS"/>
              </a:rPr>
              <a:t>tööpsühholoog</a:t>
            </a:r>
            <a:endParaRPr sz="1800" b="0" i="0" u="none" strike="noStrike" cap="none">
              <a:solidFill>
                <a:srgbClr val="3F3F3F"/>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Allan Ollemaa, </a:t>
            </a:r>
            <a:r>
              <a:rPr lang="en-US" sz="1800" b="0" i="0" u="none" strike="noStrike" cap="none">
                <a:solidFill>
                  <a:srgbClr val="3F3F3F"/>
                </a:solidFill>
                <a:latin typeface="Trebuchet MS"/>
                <a:ea typeface="Trebuchet MS"/>
                <a:cs typeface="Trebuchet MS"/>
                <a:sym typeface="Trebuchet MS"/>
              </a:rPr>
              <a:t>erakorralise meditsiini arst</a:t>
            </a:r>
            <a:endParaRPr sz="1800" b="0" i="0" u="none" strike="noStrike" cap="none">
              <a:solidFill>
                <a:srgbClr val="3F3F3F"/>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Anu Mill, </a:t>
            </a:r>
            <a:r>
              <a:rPr lang="en-US" sz="1800" b="0" i="0" u="none" strike="noStrike" cap="none">
                <a:solidFill>
                  <a:srgbClr val="3F3F3F"/>
                </a:solidFill>
                <a:latin typeface="Trebuchet MS"/>
                <a:ea typeface="Trebuchet MS"/>
                <a:cs typeface="Trebuchet MS"/>
                <a:sym typeface="Trebuchet MS"/>
              </a:rPr>
              <a:t>infektsionist</a:t>
            </a:r>
            <a:endParaRPr sz="1800" b="0" i="0" u="none" strike="noStrike" cap="none">
              <a:solidFill>
                <a:srgbClr val="3F3F3F"/>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Tiia Jasjukevitš, </a:t>
            </a:r>
            <a:r>
              <a:rPr lang="en-US" sz="1800" b="0" i="0" u="none" strike="noStrike" cap="none">
                <a:solidFill>
                  <a:srgbClr val="3F3F3F"/>
                </a:solidFill>
                <a:latin typeface="Trebuchet MS"/>
                <a:ea typeface="Trebuchet MS"/>
                <a:cs typeface="Trebuchet MS"/>
                <a:sym typeface="Trebuchet MS"/>
              </a:rPr>
              <a:t>sisearst</a:t>
            </a:r>
            <a:endParaRPr sz="1800" b="0" i="0" u="none" strike="noStrike" cap="none">
              <a:solidFill>
                <a:srgbClr val="3F3F3F"/>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Triinu-Mari Ots, </a:t>
            </a:r>
            <a:r>
              <a:rPr lang="en-US" sz="1800" b="0" i="0" u="none" strike="noStrike" cap="none">
                <a:solidFill>
                  <a:srgbClr val="3F3F3F"/>
                </a:solidFill>
                <a:latin typeface="Trebuchet MS"/>
                <a:ea typeface="Trebuchet MS"/>
                <a:cs typeface="Trebuchet MS"/>
                <a:sym typeface="Trebuchet MS"/>
              </a:rPr>
              <a:t>perearst</a:t>
            </a:r>
            <a:endParaRPr sz="1800" b="0" i="0" u="none" strike="noStrike" cap="none">
              <a:solidFill>
                <a:srgbClr val="3F3F3F"/>
              </a:solidFill>
              <a:latin typeface="Trebuchet MS"/>
              <a:ea typeface="Trebuchet MS"/>
              <a:cs typeface="Trebuchet MS"/>
              <a:sym typeface="Trebuchet MS"/>
            </a:endParaRPr>
          </a:p>
          <a:p>
            <a:pPr marL="228600" marR="0" lvl="0" indent="-114300" algn="l" rtl="0">
              <a:lnSpc>
                <a:spcPct val="90000"/>
              </a:lnSpc>
              <a:spcBef>
                <a:spcPts val="1000"/>
              </a:spcBef>
              <a:spcAft>
                <a:spcPts val="0"/>
              </a:spcAft>
              <a:buClr>
                <a:schemeClr val="dk1"/>
              </a:buClr>
              <a:buSzPts val="1800"/>
              <a:buFont typeface="Arial"/>
              <a:buNone/>
            </a:pPr>
            <a:endParaRPr sz="1800" b="0" i="0" u="none" strike="noStrike" cap="none">
              <a:solidFill>
                <a:schemeClr val="dk1"/>
              </a:solidFill>
              <a:latin typeface="Trebuchet MS"/>
              <a:ea typeface="Trebuchet MS"/>
              <a:cs typeface="Trebuchet MS"/>
              <a:sym typeface="Trebuchet MS"/>
            </a:endParaRPr>
          </a:p>
          <a:p>
            <a:pPr marL="228600" marR="0" lvl="0" indent="-228600" algn="l" rtl="0">
              <a:lnSpc>
                <a:spcPct val="90000"/>
              </a:lnSpc>
              <a:spcBef>
                <a:spcPts val="1000"/>
              </a:spcBef>
              <a:spcAft>
                <a:spcPts val="0"/>
              </a:spcAft>
              <a:buClr>
                <a:schemeClr val="dk1"/>
              </a:buClr>
              <a:buSzPts val="1800"/>
              <a:buFont typeface="Arial"/>
              <a:buChar char="•"/>
            </a:pPr>
            <a:r>
              <a:rPr lang="en-US" sz="1800" b="0" i="0" u="none" strike="noStrike" cap="none">
                <a:solidFill>
                  <a:schemeClr val="dk1"/>
                </a:solidFill>
                <a:latin typeface="Trebuchet MS"/>
                <a:ea typeface="Trebuchet MS"/>
                <a:cs typeface="Trebuchet MS"/>
                <a:sym typeface="Trebuchet MS"/>
              </a:rPr>
              <a:t>Kaja-Triin Laisaar, PhD </a:t>
            </a:r>
            <a:r>
              <a:rPr lang="en-US" sz="1800" b="0" i="0" u="none" strike="noStrike" cap="none">
                <a:solidFill>
                  <a:srgbClr val="3F3F3F"/>
                </a:solidFill>
                <a:latin typeface="Trebuchet MS"/>
                <a:ea typeface="Trebuchet MS"/>
                <a:cs typeface="Trebuchet MS"/>
                <a:sym typeface="Trebuchet MS"/>
              </a:rPr>
              <a:t>Tartu Ülikooli peremed ja rahvatervise instituudi juht</a:t>
            </a:r>
            <a:endParaRPr sz="1800" b="0" i="0" u="none" strike="noStrike" cap="none">
              <a:solidFill>
                <a:srgbClr val="3F3F3F"/>
              </a:solidFill>
              <a:latin typeface="Trebuchet MS"/>
              <a:ea typeface="Trebuchet MS"/>
              <a:cs typeface="Trebuchet MS"/>
              <a:sym typeface="Trebuchet MS"/>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Trebuchet MS"/>
              <a:ea typeface="Trebuchet MS"/>
              <a:cs typeface="Trebuchet MS"/>
              <a:sym typeface="Trebuchet MS"/>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Trebuchet MS"/>
              <a:ea typeface="Trebuchet MS"/>
              <a:cs typeface="Trebuchet MS"/>
              <a:sym typeface="Trebuchet MS"/>
            </a:endParaRPr>
          </a:p>
        </p:txBody>
      </p:sp>
      <p:sp>
        <p:nvSpPr>
          <p:cNvPr id="166" name="Google Shape;166;p3"/>
          <p:cNvSpPr txBox="1"/>
          <p:nvPr/>
        </p:nvSpPr>
        <p:spPr>
          <a:xfrm>
            <a:off x="838200" y="107950"/>
            <a:ext cx="10515600" cy="682625"/>
          </a:xfrm>
          <a:prstGeom prst="rect">
            <a:avLst/>
          </a:prstGeom>
          <a:noFill/>
          <a:ln>
            <a:noFill/>
          </a:ln>
        </p:spPr>
        <p:txBody>
          <a:bodyPr spcFirstLastPara="1" wrap="square" lIns="91425" tIns="45700" rIns="91425" bIns="45700" anchor="t" anchorCtr="0">
            <a:normAutofit fontScale="97500"/>
          </a:bodyPr>
          <a:lstStyle/>
          <a:p>
            <a:pPr marL="0" marR="0" lvl="0" indent="0" algn="l" rtl="0">
              <a:lnSpc>
                <a:spcPct val="100000"/>
              </a:lnSpc>
              <a:spcBef>
                <a:spcPts val="0"/>
              </a:spcBef>
              <a:spcAft>
                <a:spcPts val="0"/>
              </a:spcAft>
              <a:buClr>
                <a:schemeClr val="accent1"/>
              </a:buClr>
              <a:buSzPct val="100000"/>
              <a:buFont typeface="Trebuchet MS"/>
              <a:buNone/>
            </a:pPr>
            <a:r>
              <a:rPr lang="en-US" sz="3600" b="0" i="0" u="none" strike="noStrike" cap="none">
                <a:solidFill>
                  <a:schemeClr val="accent1"/>
                </a:solidFill>
                <a:latin typeface="Trebuchet MS"/>
                <a:ea typeface="Trebuchet MS"/>
                <a:cs typeface="Trebuchet MS"/>
                <a:sym typeface="Trebuchet MS"/>
              </a:rPr>
              <a:t>Töötervishoiuarstide käsitlusjuhised</a:t>
            </a:r>
            <a:endParaRPr sz="3600" b="0" i="0" u="none" strike="noStrike" cap="none">
              <a:solidFill>
                <a:schemeClr val="accent1"/>
              </a:solidFill>
              <a:latin typeface="Trebuchet MS"/>
              <a:ea typeface="Trebuchet MS"/>
              <a:cs typeface="Trebuchet MS"/>
              <a:sym typeface="Trebuchet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5"/>
          <p:cNvSpPr txBox="1">
            <a:spLocks noGrp="1"/>
          </p:cNvSpPr>
          <p:nvPr>
            <p:ph type="title"/>
          </p:nvPr>
        </p:nvSpPr>
        <p:spPr>
          <a:xfrm>
            <a:off x="410634" y="171451"/>
            <a:ext cx="8596668" cy="1320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Märksõnad</a:t>
            </a:r>
            <a:endParaRPr/>
          </a:p>
        </p:txBody>
      </p:sp>
      <p:sp>
        <p:nvSpPr>
          <p:cNvPr id="180" name="Google Shape;180;p5"/>
          <p:cNvSpPr txBox="1">
            <a:spLocks noGrp="1"/>
          </p:cNvSpPr>
          <p:nvPr>
            <p:ph type="body" idx="1"/>
          </p:nvPr>
        </p:nvSpPr>
        <p:spPr>
          <a:xfrm>
            <a:off x="534459" y="1238249"/>
            <a:ext cx="8596668" cy="5133975"/>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1440"/>
              <a:buChar char="►"/>
            </a:pPr>
            <a:r>
              <a:rPr lang="en-US"/>
              <a:t>töötervishoiuarstidele suunatud </a:t>
            </a:r>
            <a:endParaRPr/>
          </a:p>
          <a:p>
            <a:pPr marL="342900" lvl="0" indent="-342900" algn="l" rtl="0">
              <a:lnSpc>
                <a:spcPct val="100000"/>
              </a:lnSpc>
              <a:spcBef>
                <a:spcPts val="1000"/>
              </a:spcBef>
              <a:spcAft>
                <a:spcPts val="0"/>
              </a:spcAft>
              <a:buSzPts val="1440"/>
              <a:buChar char="►"/>
            </a:pPr>
            <a:r>
              <a:rPr lang="en-US"/>
              <a:t>töökeskkonna ohutegurite tervisemõjude hindamiseks loodud</a:t>
            </a:r>
            <a:endParaRPr/>
          </a:p>
          <a:p>
            <a:pPr marL="342900" lvl="0" indent="-342900" algn="l" rtl="0">
              <a:lnSpc>
                <a:spcPct val="100000"/>
              </a:lnSpc>
              <a:spcBef>
                <a:spcPts val="1000"/>
              </a:spcBef>
              <a:spcAft>
                <a:spcPts val="0"/>
              </a:spcAft>
              <a:buSzPts val="1440"/>
              <a:buChar char="►"/>
            </a:pPr>
            <a:r>
              <a:rPr lang="en-US"/>
              <a:t>lihtsasti järgitavad, igapäevatöös e “lauanurgal” kasutatavad </a:t>
            </a:r>
            <a:endParaRPr/>
          </a:p>
          <a:p>
            <a:pPr marL="342900" lvl="0" indent="-342900" algn="l" rtl="0">
              <a:lnSpc>
                <a:spcPct val="100000"/>
              </a:lnSpc>
              <a:spcBef>
                <a:spcPts val="1000"/>
              </a:spcBef>
              <a:spcAft>
                <a:spcPts val="0"/>
              </a:spcAft>
              <a:buSzPts val="1440"/>
              <a:buChar char="►"/>
            </a:pPr>
            <a:r>
              <a:rPr lang="en-US"/>
              <a:t>siseriiklikele ja rahvusvahelistele standarditele tuginevad</a:t>
            </a:r>
            <a:endParaRPr/>
          </a:p>
          <a:p>
            <a:pPr marL="342900" lvl="0" indent="-342900" algn="l" rtl="0">
              <a:lnSpc>
                <a:spcPct val="100000"/>
              </a:lnSpc>
              <a:spcBef>
                <a:spcPts val="1000"/>
              </a:spcBef>
              <a:spcAft>
                <a:spcPts val="0"/>
              </a:spcAft>
              <a:buSzPts val="1440"/>
              <a:buChar char="►"/>
            </a:pPr>
            <a:r>
              <a:rPr lang="en-US"/>
              <a:t>tõenduspõhised</a:t>
            </a:r>
            <a:endParaRPr/>
          </a:p>
          <a:p>
            <a:pPr marL="342900" lvl="0" indent="-342900" algn="l" rtl="0">
              <a:lnSpc>
                <a:spcPct val="100000"/>
              </a:lnSpc>
              <a:spcBef>
                <a:spcPts val="1000"/>
              </a:spcBef>
              <a:spcAft>
                <a:spcPts val="0"/>
              </a:spcAft>
              <a:buSzPts val="1440"/>
              <a:buChar char="►"/>
            </a:pPr>
            <a:r>
              <a:rPr lang="en-US"/>
              <a:t>Eesti ravijuhendite koostamise käsiraamatu põhimõttel koostatud</a:t>
            </a:r>
            <a:endParaRPr/>
          </a:p>
          <a:p>
            <a:pPr marL="342900" lvl="0" indent="-342900" algn="l" rtl="0">
              <a:lnSpc>
                <a:spcPct val="100000"/>
              </a:lnSpc>
              <a:spcBef>
                <a:spcPts val="1000"/>
              </a:spcBef>
              <a:spcAft>
                <a:spcPts val="0"/>
              </a:spcAft>
              <a:buSzPts val="1440"/>
              <a:buChar char="►"/>
            </a:pPr>
            <a:r>
              <a:rPr lang="en-US"/>
              <a:t>võimaldavad töötada ja osutada teenust ühtse standardi järgi</a:t>
            </a:r>
            <a:endParaRPr/>
          </a:p>
          <a:p>
            <a:pPr marL="342900" lvl="0" indent="-342900" algn="l" rtl="0">
              <a:lnSpc>
                <a:spcPct val="100000"/>
              </a:lnSpc>
              <a:spcBef>
                <a:spcPts val="1000"/>
              </a:spcBef>
              <a:spcAft>
                <a:spcPts val="0"/>
              </a:spcAft>
              <a:buSzPts val="1440"/>
              <a:buChar char="►"/>
            </a:pPr>
            <a:r>
              <a:rPr lang="en-US"/>
              <a:t>koostatud võimalikult sarnase struktuuri järgi</a:t>
            </a:r>
            <a:endParaRPr/>
          </a:p>
          <a:p>
            <a:pPr marL="342900" lvl="0" indent="-342900" algn="l" rtl="0">
              <a:lnSpc>
                <a:spcPct val="100000"/>
              </a:lnSpc>
              <a:spcBef>
                <a:spcPts val="1000"/>
              </a:spcBef>
              <a:spcAft>
                <a:spcPts val="0"/>
              </a:spcAft>
              <a:buSzPts val="1440"/>
              <a:buChar char="►"/>
            </a:pPr>
            <a:r>
              <a:rPr lang="en-US"/>
              <a:t>ei käsitle töötegurite mõjul tekkida võivate haiguste ravi – iga haiguse jaoks on olemas ravijuhendid vastavatelt erialadelt</a:t>
            </a:r>
            <a:endParaRPr/>
          </a:p>
          <a:p>
            <a:pPr marL="0" lvl="0" indent="0" algn="l" rtl="0">
              <a:lnSpc>
                <a:spcPct val="100000"/>
              </a:lnSpc>
              <a:spcBef>
                <a:spcPts val="1000"/>
              </a:spcBef>
              <a:spcAft>
                <a:spcPts val="0"/>
              </a:spcAft>
              <a:buSzPts val="144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c8f8bde065_0_0"/>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Ülesehitus</a:t>
            </a:r>
            <a:endParaRPr/>
          </a:p>
        </p:txBody>
      </p:sp>
      <p:sp>
        <p:nvSpPr>
          <p:cNvPr id="187" name="Google Shape;187;g1c8f8bde065_0_0"/>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rmAutofit/>
          </a:bodyPr>
          <a:lstStyle/>
          <a:p>
            <a:pPr marL="457200" lvl="0" indent="-358140" algn="l" rtl="0">
              <a:spcBef>
                <a:spcPts val="1000"/>
              </a:spcBef>
              <a:spcAft>
                <a:spcPts val="0"/>
              </a:spcAft>
              <a:buSzPts val="2040"/>
              <a:buChar char="➢"/>
            </a:pPr>
            <a:r>
              <a:rPr lang="en-US" sz="2400"/>
              <a:t>Meeskonna poolne sissejuhatus</a:t>
            </a:r>
            <a:endParaRPr sz="2400"/>
          </a:p>
          <a:p>
            <a:pPr marL="457200" lvl="0" indent="-358140" algn="l" rtl="0">
              <a:spcBef>
                <a:spcPts val="0"/>
              </a:spcBef>
              <a:spcAft>
                <a:spcPts val="0"/>
              </a:spcAft>
              <a:buSzPts val="2040"/>
              <a:buChar char="➢"/>
            </a:pPr>
            <a:r>
              <a:rPr lang="en-US" sz="2400"/>
              <a:t>Ohutegurigruppide üleste õigusaktide ülevaade</a:t>
            </a:r>
            <a:endParaRPr sz="2400"/>
          </a:p>
          <a:p>
            <a:pPr marL="457200" lvl="0" indent="-358140" algn="l" rtl="0">
              <a:spcBef>
                <a:spcPts val="0"/>
              </a:spcBef>
              <a:spcAft>
                <a:spcPts val="0"/>
              </a:spcAft>
              <a:buSzPts val="2040"/>
              <a:buChar char="➢"/>
            </a:pPr>
            <a:r>
              <a:rPr lang="en-US" sz="2400"/>
              <a:t>Ohutegurigrupid</a:t>
            </a:r>
            <a:endParaRPr sz="2400"/>
          </a:p>
          <a:p>
            <a:pPr marL="457200" lvl="0" indent="-381000" algn="l" rtl="0">
              <a:spcBef>
                <a:spcPts val="0"/>
              </a:spcBef>
              <a:spcAft>
                <a:spcPts val="0"/>
              </a:spcAft>
              <a:buSzPts val="2400"/>
              <a:buChar char="➢"/>
            </a:pPr>
            <a:r>
              <a:rPr lang="en-US" sz="2400"/>
              <a:t>Ohutegurite koondtabel</a:t>
            </a:r>
            <a:endParaRPr sz="2400"/>
          </a:p>
          <a:p>
            <a:pPr marL="457200" lvl="0" indent="-381000" algn="l" rtl="0">
              <a:spcBef>
                <a:spcPts val="0"/>
              </a:spcBef>
              <a:spcAft>
                <a:spcPts val="0"/>
              </a:spcAft>
              <a:buSzPts val="2400"/>
              <a:buChar char="➢"/>
            </a:pPr>
            <a:r>
              <a:rPr lang="en-US" sz="2400"/>
              <a:t>Ametispetsiifilised grupid</a:t>
            </a:r>
            <a:endParaRPr sz="2400"/>
          </a:p>
          <a:p>
            <a:pPr marL="457200" lvl="0" indent="-358140" algn="l" rtl="0">
              <a:spcBef>
                <a:spcPts val="0"/>
              </a:spcBef>
              <a:spcAft>
                <a:spcPts val="0"/>
              </a:spcAft>
              <a:buSzPts val="2040"/>
              <a:buChar char="➢"/>
            </a:pPr>
            <a:r>
              <a:rPr lang="en-US" sz="2400"/>
              <a:t>Küsimustikud</a:t>
            </a:r>
            <a:endParaRPr sz="2400"/>
          </a:p>
          <a:p>
            <a:pPr marL="457200" lvl="0" indent="-358140" algn="l" rtl="0">
              <a:spcBef>
                <a:spcPts val="0"/>
              </a:spcBef>
              <a:spcAft>
                <a:spcPts val="0"/>
              </a:spcAft>
              <a:buSzPts val="2040"/>
              <a:buChar char="➢"/>
            </a:pPr>
            <a:r>
              <a:rPr lang="en-US" sz="2400"/>
              <a:t>Psühhosotsiaalse ohuteguri toime maandamiseks töötajale soovituslik materjal</a:t>
            </a:r>
            <a:endParaRPr sz="2400"/>
          </a:p>
          <a:p>
            <a:pPr marL="457200" lvl="0" indent="-358140" algn="l" rtl="0">
              <a:spcBef>
                <a:spcPts val="0"/>
              </a:spcBef>
              <a:spcAft>
                <a:spcPts val="0"/>
              </a:spcAft>
              <a:buSzPts val="2040"/>
              <a:buChar char="➢"/>
            </a:pPr>
            <a:r>
              <a:rPr lang="en-US" sz="2400"/>
              <a:t>Objektiivse läbivaatuse testid luu-lihaskonna ja perifeersete närvide hindamiseks</a:t>
            </a:r>
            <a:endParaRPr sz="2400"/>
          </a:p>
          <a:p>
            <a:pPr marL="0" lvl="0" indent="0" algn="l" rtl="0">
              <a:spcBef>
                <a:spcPts val="100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1ca195b5129_0_0"/>
          <p:cNvSpPr txBox="1">
            <a:spLocks noGrp="1"/>
          </p:cNvSpPr>
          <p:nvPr>
            <p:ph type="title"/>
          </p:nvPr>
        </p:nvSpPr>
        <p:spPr>
          <a:xfrm>
            <a:off x="677325" y="101375"/>
            <a:ext cx="8596800" cy="990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600"/>
              <a:buFont typeface="Corbel"/>
              <a:buNone/>
            </a:pPr>
            <a:r>
              <a:rPr lang="en-US"/>
              <a:t>Töökeskkonna ohutegurid</a:t>
            </a:r>
            <a:endParaRPr/>
          </a:p>
        </p:txBody>
      </p:sp>
      <p:sp>
        <p:nvSpPr>
          <p:cNvPr id="193" name="Google Shape;193;g1ca195b5129_0_0"/>
          <p:cNvSpPr txBox="1">
            <a:spLocks noGrp="1"/>
          </p:cNvSpPr>
          <p:nvPr>
            <p:ph type="body" idx="1"/>
          </p:nvPr>
        </p:nvSpPr>
        <p:spPr>
          <a:xfrm>
            <a:off x="677325" y="1177428"/>
            <a:ext cx="8596800" cy="4863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600"/>
              </a:spcBef>
              <a:spcAft>
                <a:spcPts val="0"/>
              </a:spcAft>
              <a:buClr>
                <a:schemeClr val="dk1"/>
              </a:buClr>
              <a:buSzPts val="1100"/>
              <a:buFont typeface="Arial"/>
              <a:buNone/>
            </a:pPr>
            <a:r>
              <a:rPr lang="en-US" sz="1200" b="1">
                <a:highlight>
                  <a:srgbClr val="FFFFFF"/>
                </a:highlight>
                <a:latin typeface="Arial"/>
                <a:ea typeface="Arial"/>
                <a:cs typeface="Arial"/>
                <a:sym typeface="Arial"/>
              </a:rPr>
              <a:t>1.Füüsikalised ohutegurid</a:t>
            </a:r>
            <a:endParaRPr sz="1200"/>
          </a:p>
          <a:p>
            <a:pPr marL="0" lvl="0" indent="0" algn="l" rtl="0">
              <a:lnSpc>
                <a:spcPct val="100000"/>
              </a:lnSpc>
              <a:spcBef>
                <a:spcPts val="1600"/>
              </a:spcBef>
              <a:spcAft>
                <a:spcPts val="0"/>
              </a:spcAft>
              <a:buClr>
                <a:schemeClr val="dk1"/>
              </a:buClr>
              <a:buSzPts val="1100"/>
              <a:buFont typeface="Arial"/>
              <a:buNone/>
            </a:pPr>
            <a:r>
              <a:rPr lang="en-US" sz="1200"/>
              <a:t>- müra, vibratsioon, ioniseeriv kiirgus, mitteioniseeriv kiirgus (ultraviolettkiirgus, laserkiirgus, infrapunane kiirgus) ja elektromagnetväli;</a:t>
            </a:r>
            <a:endParaRPr sz="1200"/>
          </a:p>
          <a:p>
            <a:pPr marL="0" lvl="0" indent="0" algn="l" rtl="0">
              <a:lnSpc>
                <a:spcPct val="100000"/>
              </a:lnSpc>
              <a:spcBef>
                <a:spcPts val="1000"/>
              </a:spcBef>
              <a:spcAft>
                <a:spcPts val="0"/>
              </a:spcAft>
              <a:buSzPts val="1200"/>
              <a:buNone/>
            </a:pPr>
            <a:r>
              <a:rPr lang="en-US" sz="1200"/>
              <a:t>- õhu liikumise kiirus, õhutemperatuur ja -niiskus, kõrge või madal õhurõhk;</a:t>
            </a:r>
            <a:endParaRPr sz="1200"/>
          </a:p>
          <a:p>
            <a:pPr marL="0" lvl="0" indent="0" algn="l" rtl="0">
              <a:lnSpc>
                <a:spcPct val="100000"/>
              </a:lnSpc>
              <a:spcBef>
                <a:spcPts val="1000"/>
              </a:spcBef>
              <a:spcAft>
                <a:spcPts val="0"/>
              </a:spcAft>
              <a:buSzPts val="1200"/>
              <a:buNone/>
            </a:pPr>
            <a:r>
              <a:rPr lang="en-US" sz="1200"/>
              <a:t>- masinate ja seadmete liikuvad või teravad osad, valgustuse puudused, kukkumis-, elektrilöögi- ja plahvatusoht ning muud samalaadsed tegurid.</a:t>
            </a:r>
            <a:endParaRPr sz="1200"/>
          </a:p>
          <a:p>
            <a:pPr marL="0" lvl="0" indent="0" algn="l" rtl="0">
              <a:lnSpc>
                <a:spcPct val="100000"/>
              </a:lnSpc>
              <a:spcBef>
                <a:spcPts val="1600"/>
              </a:spcBef>
              <a:spcAft>
                <a:spcPts val="0"/>
              </a:spcAft>
              <a:buClr>
                <a:schemeClr val="dk1"/>
              </a:buClr>
              <a:buSzPts val="1100"/>
              <a:buFont typeface="Arial"/>
              <a:buNone/>
            </a:pPr>
            <a:r>
              <a:rPr lang="en-US" sz="1200" b="1">
                <a:highlight>
                  <a:srgbClr val="FFFFFF"/>
                </a:highlight>
                <a:latin typeface="Arial"/>
                <a:ea typeface="Arial"/>
                <a:cs typeface="Arial"/>
                <a:sym typeface="Arial"/>
              </a:rPr>
              <a:t>2. Keemilised ohutegurid</a:t>
            </a:r>
            <a:endParaRPr sz="1200" b="1">
              <a:highlight>
                <a:srgbClr val="FFFFFF"/>
              </a:highlight>
              <a:latin typeface="Arial"/>
              <a:ea typeface="Arial"/>
              <a:cs typeface="Arial"/>
              <a:sym typeface="Arial"/>
            </a:endParaRPr>
          </a:p>
          <a:p>
            <a:pPr marL="0" lvl="0" indent="0" algn="l" rtl="0">
              <a:lnSpc>
                <a:spcPct val="100000"/>
              </a:lnSpc>
              <a:spcBef>
                <a:spcPts val="1000"/>
              </a:spcBef>
              <a:spcAft>
                <a:spcPts val="0"/>
              </a:spcAft>
              <a:buSzPts val="1050"/>
              <a:buNone/>
            </a:pPr>
            <a:r>
              <a:rPr lang="en-US" sz="1200">
                <a:solidFill>
                  <a:srgbClr val="202020"/>
                </a:solidFill>
                <a:highlight>
                  <a:srgbClr val="FFFFFF"/>
                </a:highlight>
                <a:latin typeface="Arial"/>
                <a:ea typeface="Arial"/>
                <a:cs typeface="Arial"/>
                <a:sym typeface="Arial"/>
              </a:rPr>
              <a:t>ettevõttes käideldavad ohtlikud kemikaalid ja neid sisaldavad materjalid.</a:t>
            </a:r>
            <a:endParaRPr sz="1200">
              <a:solidFill>
                <a:srgbClr val="202020"/>
              </a:solidFill>
              <a:highlight>
                <a:srgbClr val="FFFFFF"/>
              </a:highlight>
              <a:latin typeface="Arial"/>
              <a:ea typeface="Arial"/>
              <a:cs typeface="Arial"/>
              <a:sym typeface="Arial"/>
            </a:endParaRPr>
          </a:p>
          <a:p>
            <a:pPr marL="0" lvl="0" indent="0" algn="l" rtl="0">
              <a:lnSpc>
                <a:spcPct val="100000"/>
              </a:lnSpc>
              <a:spcBef>
                <a:spcPts val="1600"/>
              </a:spcBef>
              <a:spcAft>
                <a:spcPts val="0"/>
              </a:spcAft>
              <a:buClr>
                <a:schemeClr val="dk1"/>
              </a:buClr>
              <a:buSzPts val="1100"/>
              <a:buFont typeface="Arial"/>
              <a:buNone/>
            </a:pPr>
            <a:r>
              <a:rPr lang="en-US" sz="1200" b="1">
                <a:solidFill>
                  <a:srgbClr val="0061AA"/>
                </a:solidFill>
                <a:highlight>
                  <a:srgbClr val="FFFFFF"/>
                </a:highlight>
                <a:latin typeface="Arial"/>
                <a:ea typeface="Arial"/>
                <a:cs typeface="Arial"/>
                <a:sym typeface="Arial"/>
              </a:rPr>
              <a:t> 3. </a:t>
            </a:r>
            <a:r>
              <a:rPr lang="en-US" sz="1200" b="1">
                <a:highlight>
                  <a:srgbClr val="FFFFFF"/>
                </a:highlight>
                <a:latin typeface="Arial"/>
                <a:ea typeface="Arial"/>
                <a:cs typeface="Arial"/>
                <a:sym typeface="Arial"/>
              </a:rPr>
              <a:t>Bioloogilised ohutegurid</a:t>
            </a:r>
            <a:endParaRPr sz="1200" b="1">
              <a:highlight>
                <a:srgbClr val="FFFFFF"/>
              </a:highlight>
              <a:latin typeface="Arial"/>
              <a:ea typeface="Arial"/>
              <a:cs typeface="Arial"/>
              <a:sym typeface="Arial"/>
            </a:endParaRPr>
          </a:p>
          <a:p>
            <a:pPr marL="0" lvl="0" indent="0" algn="l" rtl="0">
              <a:lnSpc>
                <a:spcPct val="100000"/>
              </a:lnSpc>
              <a:spcBef>
                <a:spcPts val="1000"/>
              </a:spcBef>
              <a:spcAft>
                <a:spcPts val="0"/>
              </a:spcAft>
              <a:buSzPts val="1050"/>
              <a:buNone/>
            </a:pPr>
            <a:r>
              <a:rPr lang="en-US" sz="1200">
                <a:solidFill>
                  <a:srgbClr val="202020"/>
                </a:solidFill>
                <a:highlight>
                  <a:srgbClr val="FFFFFF"/>
                </a:highlight>
                <a:latin typeface="Arial"/>
                <a:ea typeface="Arial"/>
                <a:cs typeface="Arial"/>
                <a:sym typeface="Arial"/>
              </a:rPr>
              <a:t> mikroorganismid (bakterid, viirused, seened jm), sealhulgas geneetiliselt muundatud mikroorganismid, rakukultuurid ja inimese endoparasiidid ning muud bioloogiliselt aktiivsed ained, mis võivad põhjustada nakkushaigust, allergiat või mürgistust.</a:t>
            </a:r>
            <a:endParaRPr sz="1200">
              <a:solidFill>
                <a:srgbClr val="202020"/>
              </a:solidFill>
              <a:highlight>
                <a:srgbClr val="FFFFFF"/>
              </a:highlight>
              <a:latin typeface="Arial"/>
              <a:ea typeface="Arial"/>
              <a:cs typeface="Arial"/>
              <a:sym typeface="Arial"/>
            </a:endParaRPr>
          </a:p>
          <a:p>
            <a:pPr marL="0" lvl="0" indent="0" algn="l" rtl="0">
              <a:lnSpc>
                <a:spcPct val="100000"/>
              </a:lnSpc>
              <a:spcBef>
                <a:spcPts val="1600"/>
              </a:spcBef>
              <a:spcAft>
                <a:spcPts val="0"/>
              </a:spcAft>
              <a:buClr>
                <a:schemeClr val="dk1"/>
              </a:buClr>
              <a:buSzPts val="1100"/>
              <a:buFont typeface="Arial"/>
              <a:buNone/>
            </a:pPr>
            <a:r>
              <a:rPr lang="en-US" sz="1200" b="1">
                <a:highlight>
                  <a:srgbClr val="FFFFFF"/>
                </a:highlight>
                <a:latin typeface="Arial"/>
                <a:ea typeface="Arial"/>
                <a:cs typeface="Arial"/>
                <a:sym typeface="Arial"/>
              </a:rPr>
              <a:t>4. Füsioloogilised ohutegurid</a:t>
            </a:r>
            <a:endParaRPr sz="1200" b="1">
              <a:highlight>
                <a:srgbClr val="FFFFFF"/>
              </a:highlight>
              <a:latin typeface="Arial"/>
              <a:ea typeface="Arial"/>
              <a:cs typeface="Arial"/>
              <a:sym typeface="Arial"/>
            </a:endParaRPr>
          </a:p>
          <a:p>
            <a:pPr marL="0" lvl="0" indent="0" algn="l" rtl="0">
              <a:lnSpc>
                <a:spcPct val="100000"/>
              </a:lnSpc>
              <a:spcBef>
                <a:spcPts val="1000"/>
              </a:spcBef>
              <a:spcAft>
                <a:spcPts val="0"/>
              </a:spcAft>
              <a:buSzPts val="1050"/>
              <a:buNone/>
            </a:pPr>
            <a:r>
              <a:rPr lang="en-US" sz="1200">
                <a:solidFill>
                  <a:srgbClr val="202020"/>
                </a:solidFill>
                <a:highlight>
                  <a:srgbClr val="FFFFFF"/>
                </a:highlight>
                <a:latin typeface="Arial"/>
                <a:ea typeface="Arial"/>
                <a:cs typeface="Arial"/>
                <a:sym typeface="Arial"/>
              </a:rPr>
              <a:t>füüsilise töö raskus, sama tüüpi liigutuste kordumine ja üleväsimust põhjustavad sundasendid ja liigutused töös ning muud samalaadsed tegurid, mis võivad aja jooksul põhjustada tervisekahjustusi</a:t>
            </a:r>
            <a:endParaRPr sz="1200">
              <a:solidFill>
                <a:srgbClr val="202020"/>
              </a:solidFill>
              <a:highlight>
                <a:srgbClr val="FFFFFF"/>
              </a:highlight>
              <a:latin typeface="Arial"/>
              <a:ea typeface="Arial"/>
              <a:cs typeface="Arial"/>
              <a:sym typeface="Arial"/>
            </a:endParaRPr>
          </a:p>
          <a:p>
            <a:pPr marL="0" lvl="0" indent="0" algn="l" rtl="0">
              <a:lnSpc>
                <a:spcPct val="100000"/>
              </a:lnSpc>
              <a:spcBef>
                <a:spcPts val="1600"/>
              </a:spcBef>
              <a:spcAft>
                <a:spcPts val="0"/>
              </a:spcAft>
              <a:buSzPts val="1050"/>
              <a:buNone/>
            </a:pPr>
            <a:r>
              <a:rPr lang="en-US" sz="1200" b="1">
                <a:highlight>
                  <a:srgbClr val="FFFFFF"/>
                </a:highlight>
                <a:latin typeface="Arial"/>
                <a:ea typeface="Arial"/>
                <a:cs typeface="Arial"/>
                <a:sym typeface="Arial"/>
              </a:rPr>
              <a:t>5. Psühhosotsiaalsed ohutegurid</a:t>
            </a:r>
            <a:endParaRPr sz="1200" b="1">
              <a:highlight>
                <a:srgbClr val="FFFFFF"/>
              </a:highlight>
              <a:latin typeface="Arial"/>
              <a:ea typeface="Arial"/>
              <a:cs typeface="Arial"/>
              <a:sym typeface="Arial"/>
            </a:endParaRPr>
          </a:p>
          <a:p>
            <a:pPr marL="0" lvl="0" indent="0" algn="l" rtl="0">
              <a:lnSpc>
                <a:spcPct val="100000"/>
              </a:lnSpc>
              <a:spcBef>
                <a:spcPts val="1600"/>
              </a:spcBef>
              <a:spcAft>
                <a:spcPts val="0"/>
              </a:spcAft>
              <a:buSzPts val="1050"/>
              <a:buNone/>
            </a:pPr>
            <a:r>
              <a:rPr lang="en-US" sz="1200">
                <a:solidFill>
                  <a:srgbClr val="202020"/>
                </a:solidFill>
                <a:highlight>
                  <a:srgbClr val="FFFFFF"/>
                </a:highlight>
                <a:latin typeface="Arial"/>
                <a:ea typeface="Arial"/>
                <a:cs typeface="Arial"/>
                <a:sym typeface="Arial"/>
              </a:rPr>
              <a:t> õnnetus- või vägivallaohuga töö, ebavõrdne kohtlemine, kiusamine ja ahistamine tööl, töötaja võimetele mittevastav töö, pikaajaline töötamine üksinda ja monotoonne töö ning muud juhtimise, töökorralduse ja töökeskkonnaga seotud tegurid, mis võivad mõjutada töötaja vaimset või füüsilist tervist, sealhulgas põhjustada tööstressi.</a:t>
            </a:r>
            <a:endParaRPr sz="1200">
              <a:solidFill>
                <a:srgbClr val="202020"/>
              </a:solidFill>
              <a:highlight>
                <a:srgbClr val="FFFFFF"/>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6"/>
          <p:cNvSpPr txBox="1">
            <a:spLocks noGrp="1"/>
          </p:cNvSpPr>
          <p:nvPr>
            <p:ph type="title"/>
          </p:nvPr>
        </p:nvSpPr>
        <p:spPr>
          <a:xfrm>
            <a:off x="838200" y="107950"/>
            <a:ext cx="10515600" cy="68262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accent1"/>
              </a:buClr>
              <a:buSzPts val="3600"/>
              <a:buFont typeface="Trebuchet MS"/>
              <a:buNone/>
            </a:pPr>
            <a:r>
              <a:rPr lang="en-US"/>
              <a:t>Töötervishoiuarstide käsitlusjuhised</a:t>
            </a:r>
            <a:endParaRPr/>
          </a:p>
        </p:txBody>
      </p:sp>
      <p:sp>
        <p:nvSpPr>
          <p:cNvPr id="200" name="Google Shape;200;p6"/>
          <p:cNvSpPr txBox="1"/>
          <p:nvPr/>
        </p:nvSpPr>
        <p:spPr>
          <a:xfrm>
            <a:off x="6294755" y="790575"/>
            <a:ext cx="5430520" cy="50475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Trebuchet MS"/>
                <a:ea typeface="Trebuchet MS"/>
                <a:cs typeface="Trebuchet MS"/>
                <a:sym typeface="Trebuchet MS"/>
              </a:rPr>
              <a:t>BIOLOOGILISED OHUTEGURID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18. Fekaal-oraalsel teel levivad nakkused: A-hepatiit, salmonelloos, rotavirus, norovirus, kampülobakter</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19. Keskkonnatekkesed kutsetööga seotud nakkused (ei levi inimeselt inimesele)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20. Kutsetöö seisukohast olulised seennakkused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21. Naha ja limaskestade kaudu levivad viirused ja bakterid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22. Nahakontakti kaudu levivad parasiidid ja algloomad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23. Õhu teel levivad nakkused: tuberkuloos, leetrid, tuulerõuged, COVID-19</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24. Piisknakkused: gripp, adenoviirus, läkaköha, difteeria, mumps, N.meningitidis, S.pneumoniae, punetised, sarlakid, katk	377</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25. Vere- ja kehavedelike teel levivad nakkused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26. Zoonoosid: brutselloos, ornitoos, siberi katk, linnugripp, tulareemia, hantaviirused, puukentsefaliit, marutõbi, borrelioos, erüsipeloid ja leptospiroos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Trebuchet MS"/>
                <a:ea typeface="Trebuchet MS"/>
                <a:cs typeface="Trebuchet MS"/>
                <a:sym typeface="Trebuchet MS"/>
              </a:rPr>
              <a:t>FÜSIOLOOGILISED OHUTEGURID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27. Sundasendid ja korduvliigutused; ebaergonoomilised töövõtted ja asendid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28. Füüsiliselt raske töö ja raskuste teisaldamine</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29. Öötöö ja vahetustega töö</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30. Silmade koormus</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31. Hääle ülekoormus</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Trebuchet MS"/>
                <a:ea typeface="Trebuchet MS"/>
                <a:cs typeface="Trebuchet MS"/>
                <a:sym typeface="Trebuchet MS"/>
              </a:rPr>
              <a:t>PSÜHHOSOTSIAALSED OHUTEGURID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32. Ülemäärane vaimne pinge</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33. Õnnetuse või vägivalla ohuga töö, sh füüsilise ja vaimse agressiooni ja vägivalla oht, kiusamine, ahistamine</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Trebuchet MS"/>
              <a:ea typeface="Trebuchet MS"/>
              <a:cs typeface="Trebuchet MS"/>
              <a:sym typeface="Trebuchet MS"/>
            </a:endParaRPr>
          </a:p>
        </p:txBody>
      </p:sp>
      <p:sp>
        <p:nvSpPr>
          <p:cNvPr id="201" name="Google Shape;201;p6"/>
          <p:cNvSpPr txBox="1"/>
          <p:nvPr/>
        </p:nvSpPr>
        <p:spPr>
          <a:xfrm>
            <a:off x="466725" y="746919"/>
            <a:ext cx="5800725" cy="60631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Trebuchet MS"/>
                <a:ea typeface="Trebuchet MS"/>
                <a:cs typeface="Trebuchet MS"/>
                <a:sym typeface="Trebuchet MS"/>
              </a:rPr>
              <a:t>FÜÜSIKALISED OHUTEGURID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 Elektromagnetkiirgus: madal- ja kesksageduslik elektromagnetväli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2. Mitteioniseeriv kiirgus</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2.1 Raadiosageduslik kiirgus/ raadiolained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2.2 Optiline kiirgus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2.3 Valgustus, nähtav valgus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3. Ioniseeriv kiirgus</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3.1 Alfa-, beeta-, gammakiirgus</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3.2 Radoon</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4. Müra</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4.1 Vali müra</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4.2 Foonmüra</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5. Tööruumide sisekliima, soojusmugavus</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6. Ekstreemne ja tavapärasest erinev õhutemperatuur- kõrge õhutemperatuur</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7. Õhurõhk: tavapärasest erinev õhurõhk; akuutne rõhu vaheldumine</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8. Vibratsioon</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8.1 Vibratsioon_kogu kehale toimiv ehk üldvibratsioon</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8.2 Lokaalne ehk kätele toimiv vibratsioon</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9. Ohtlik füüsiline keskkond ja muud ebasoodsad tingimused.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9.1 Märg töö</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	9.2 Töö kõrgustes, vigastuse ja kukkumisega kõrgendatud riskiga tegevused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Trebuchet MS"/>
                <a:ea typeface="Trebuchet MS"/>
                <a:cs typeface="Trebuchet MS"/>
                <a:sym typeface="Trebuchet MS"/>
              </a:rPr>
              <a:t>KEEMILISED OHUTEGURID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10. Metallid, metalliühendid, metalloidid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11. Tolmud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12. Orgaanilised lahustid, süsivesinikud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13. Biotsiidid, taimekaitsevahendid, põllumajanduskemikaalid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14. Värvid, praimerid ehk krundid, lakid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15. Gaasid, suitsud, nanoosakesed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16. Tehnoloogiliste protsesside ühendid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Trebuchet MS"/>
                <a:ea typeface="Trebuchet MS"/>
                <a:cs typeface="Trebuchet MS"/>
                <a:sym typeface="Trebuchet MS"/>
              </a:rPr>
              <a:t>17. Ärritavad, söövitavad ained</a:t>
            </a:r>
            <a:endParaRPr sz="1200" b="0" i="0" u="none" strike="noStrike" cap="none">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1ca195b5129_0_84"/>
          <p:cNvSpPr txBox="1">
            <a:spLocks noGrp="1"/>
          </p:cNvSpPr>
          <p:nvPr>
            <p:ph type="title"/>
          </p:nvPr>
        </p:nvSpPr>
        <p:spPr>
          <a:xfrm>
            <a:off x="677325" y="230500"/>
            <a:ext cx="8596800" cy="903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600"/>
              <a:buFont typeface="Corbel"/>
              <a:buNone/>
            </a:pPr>
            <a:r>
              <a:rPr lang="en-US"/>
              <a:t>Ohutegurite rühmade erisused</a:t>
            </a:r>
            <a:endParaRPr/>
          </a:p>
        </p:txBody>
      </p:sp>
      <p:sp>
        <p:nvSpPr>
          <p:cNvPr id="207" name="Google Shape;207;g1ca195b5129_0_84"/>
          <p:cNvSpPr txBox="1">
            <a:spLocks noGrp="1"/>
          </p:cNvSpPr>
          <p:nvPr>
            <p:ph type="body" idx="1"/>
          </p:nvPr>
        </p:nvSpPr>
        <p:spPr>
          <a:xfrm>
            <a:off x="677325" y="1134400"/>
            <a:ext cx="10427700" cy="4907100"/>
          </a:xfrm>
          <a:prstGeom prst="rect">
            <a:avLst/>
          </a:prstGeom>
          <a:noFill/>
          <a:ln>
            <a:noFill/>
          </a:ln>
        </p:spPr>
        <p:txBody>
          <a:bodyPr spcFirstLastPara="1" wrap="square" lIns="91425" tIns="45700" rIns="91425" bIns="45700" anchor="t" anchorCtr="0">
            <a:normAutofit fontScale="25000" lnSpcReduction="20000"/>
          </a:bodyPr>
          <a:lstStyle/>
          <a:p>
            <a:pPr marL="457200" lvl="0" indent="-336057" algn="l" rtl="0">
              <a:lnSpc>
                <a:spcPct val="90000"/>
              </a:lnSpc>
              <a:spcBef>
                <a:spcPts val="0"/>
              </a:spcBef>
              <a:spcAft>
                <a:spcPts val="0"/>
              </a:spcAft>
              <a:buSzPct val="100000"/>
              <a:buChar char="➢"/>
            </a:pPr>
            <a:r>
              <a:rPr lang="en-US" sz="6769"/>
              <a:t>Õigusaktid, definitsioonid, piirnormid: füüsikalised, keemilised vrs psühhosotsiaalsed</a:t>
            </a:r>
            <a:endParaRPr sz="6769"/>
          </a:p>
          <a:p>
            <a:pPr marL="457200" lvl="0" indent="0" algn="l" rtl="0">
              <a:lnSpc>
                <a:spcPct val="90000"/>
              </a:lnSpc>
              <a:spcBef>
                <a:spcPts val="0"/>
              </a:spcBef>
              <a:spcAft>
                <a:spcPts val="0"/>
              </a:spcAft>
              <a:buNone/>
            </a:pPr>
            <a:endParaRPr sz="6769"/>
          </a:p>
          <a:p>
            <a:pPr marL="457200" lvl="0" indent="-336057" algn="l" rtl="0">
              <a:lnSpc>
                <a:spcPct val="90000"/>
              </a:lnSpc>
              <a:spcBef>
                <a:spcPts val="0"/>
              </a:spcBef>
              <a:spcAft>
                <a:spcPts val="0"/>
              </a:spcAft>
              <a:buSzPct val="100000"/>
              <a:buChar char="➢"/>
            </a:pPr>
            <a:r>
              <a:rPr lang="en-US" sz="6769"/>
              <a:t>Eesti või teiste riikide juhendid, standardid: füsioloogilised, füüsikalised, keemilised, bioloogilised-</a:t>
            </a:r>
            <a:r>
              <a:rPr lang="en-US" sz="6769" b="1" i="1"/>
              <a:t>Covid-19</a:t>
            </a:r>
            <a:endParaRPr sz="6769" b="1" i="1"/>
          </a:p>
          <a:p>
            <a:pPr marL="457200" lvl="0" indent="0" algn="l" rtl="0">
              <a:lnSpc>
                <a:spcPct val="90000"/>
              </a:lnSpc>
              <a:spcBef>
                <a:spcPts val="1000"/>
              </a:spcBef>
              <a:spcAft>
                <a:spcPts val="0"/>
              </a:spcAft>
              <a:buNone/>
            </a:pPr>
            <a:endParaRPr sz="6769" b="1" i="1"/>
          </a:p>
          <a:p>
            <a:pPr marL="457200" lvl="0" indent="-336057" algn="l" rtl="0">
              <a:lnSpc>
                <a:spcPct val="90000"/>
              </a:lnSpc>
              <a:spcBef>
                <a:spcPts val="1000"/>
              </a:spcBef>
              <a:spcAft>
                <a:spcPts val="0"/>
              </a:spcAft>
              <a:buSzPct val="100000"/>
              <a:buChar char="➢"/>
            </a:pPr>
            <a:r>
              <a:rPr lang="en-US" sz="6769"/>
              <a:t>Tööga seotud haigestumise diagnoosimise ekspositsioonikriteeriumid: füüsikalised, keemilised</a:t>
            </a:r>
            <a:endParaRPr sz="6769"/>
          </a:p>
          <a:p>
            <a:pPr marL="457200" lvl="0" indent="0" algn="l" rtl="0">
              <a:lnSpc>
                <a:spcPct val="90000"/>
              </a:lnSpc>
              <a:spcBef>
                <a:spcPts val="1000"/>
              </a:spcBef>
              <a:spcAft>
                <a:spcPts val="0"/>
              </a:spcAft>
              <a:buNone/>
            </a:pPr>
            <a:endParaRPr sz="6769"/>
          </a:p>
          <a:p>
            <a:pPr marL="457200" lvl="0" indent="-336057" algn="l" rtl="0">
              <a:lnSpc>
                <a:spcPct val="90000"/>
              </a:lnSpc>
              <a:spcBef>
                <a:spcPts val="1000"/>
              </a:spcBef>
              <a:spcAft>
                <a:spcPts val="0"/>
              </a:spcAft>
              <a:buSzPct val="100000"/>
              <a:buChar char="➢"/>
            </a:pPr>
            <a:r>
              <a:rPr lang="en-US" sz="6769"/>
              <a:t>Töötajate gruppide tähelepanu (alaealised, rasedad): keemilised, bioloogised</a:t>
            </a:r>
            <a:endParaRPr sz="6769"/>
          </a:p>
          <a:p>
            <a:pPr marL="0" lvl="0" indent="0" algn="l" rtl="0">
              <a:lnSpc>
                <a:spcPct val="90000"/>
              </a:lnSpc>
              <a:spcBef>
                <a:spcPts val="1000"/>
              </a:spcBef>
              <a:spcAft>
                <a:spcPts val="0"/>
              </a:spcAft>
              <a:buNone/>
            </a:pPr>
            <a:endParaRPr sz="6769"/>
          </a:p>
          <a:p>
            <a:pPr marL="457200" lvl="0" indent="-336057" algn="l" rtl="0">
              <a:lnSpc>
                <a:spcPct val="90000"/>
              </a:lnSpc>
              <a:spcBef>
                <a:spcPts val="1000"/>
              </a:spcBef>
              <a:spcAft>
                <a:spcPts val="0"/>
              </a:spcAft>
              <a:buSzPct val="100000"/>
              <a:buChar char="➢"/>
            </a:pPr>
            <a:r>
              <a:rPr lang="en-US" sz="6769"/>
              <a:t>Kumulatiivne toime: füsioloogilised</a:t>
            </a:r>
            <a:endParaRPr sz="6769"/>
          </a:p>
          <a:p>
            <a:pPr marL="457200" lvl="0" indent="0" algn="l" rtl="0">
              <a:lnSpc>
                <a:spcPct val="90000"/>
              </a:lnSpc>
              <a:spcBef>
                <a:spcPts val="1000"/>
              </a:spcBef>
              <a:spcAft>
                <a:spcPts val="0"/>
              </a:spcAft>
              <a:buNone/>
            </a:pPr>
            <a:endParaRPr sz="6769"/>
          </a:p>
          <a:p>
            <a:pPr marL="457200" lvl="0" indent="-336057" algn="l" rtl="0">
              <a:lnSpc>
                <a:spcPct val="90000"/>
              </a:lnSpc>
              <a:spcBef>
                <a:spcPts val="1000"/>
              </a:spcBef>
              <a:spcAft>
                <a:spcPts val="0"/>
              </a:spcAft>
              <a:buSzPct val="100000"/>
              <a:buChar char="➢"/>
            </a:pPr>
            <a:r>
              <a:rPr lang="en-US" sz="6769"/>
              <a:t>Töötajate individuaalsus: psühhosotsiaalsed, füsioloogilised</a:t>
            </a:r>
            <a:endParaRPr sz="6769"/>
          </a:p>
          <a:p>
            <a:pPr marL="0" lvl="0" indent="0" algn="l" rtl="0">
              <a:lnSpc>
                <a:spcPct val="90000"/>
              </a:lnSpc>
              <a:spcBef>
                <a:spcPts val="1000"/>
              </a:spcBef>
              <a:spcAft>
                <a:spcPts val="0"/>
              </a:spcAft>
              <a:buNone/>
            </a:pPr>
            <a:endParaRPr sz="6769"/>
          </a:p>
          <a:p>
            <a:pPr marL="457200" lvl="0" indent="-336057" algn="l" rtl="0">
              <a:lnSpc>
                <a:spcPct val="90000"/>
              </a:lnSpc>
              <a:spcBef>
                <a:spcPts val="1000"/>
              </a:spcBef>
              <a:spcAft>
                <a:spcPts val="0"/>
              </a:spcAft>
              <a:buSzPct val="100000"/>
              <a:buChar char="➢"/>
            </a:pPr>
            <a:r>
              <a:rPr lang="en-US" sz="6769"/>
              <a:t>Spetsiifiline kaitse:  biooogilised</a:t>
            </a:r>
            <a:endParaRPr sz="6769"/>
          </a:p>
          <a:p>
            <a:pPr marL="457200" lvl="0" indent="0" algn="l" rtl="0">
              <a:lnSpc>
                <a:spcPct val="90000"/>
              </a:lnSpc>
              <a:spcBef>
                <a:spcPts val="1000"/>
              </a:spcBef>
              <a:spcAft>
                <a:spcPts val="0"/>
              </a:spcAft>
              <a:buNone/>
            </a:pPr>
            <a:endParaRPr sz="6769"/>
          </a:p>
          <a:p>
            <a:pPr marL="0" lvl="0" indent="0" algn="l" rtl="0">
              <a:lnSpc>
                <a:spcPct val="90000"/>
              </a:lnSpc>
              <a:spcBef>
                <a:spcPts val="1000"/>
              </a:spcBef>
              <a:spcAft>
                <a:spcPts val="0"/>
              </a:spcAft>
              <a:buClr>
                <a:schemeClr val="dk1"/>
              </a:buClr>
              <a:buSzPct val="111111"/>
              <a:buFont typeface="Arial"/>
              <a:buNone/>
            </a:pPr>
            <a:endParaRPr/>
          </a:p>
          <a:p>
            <a:pPr marL="0" lvl="0" indent="0" algn="l" rtl="0">
              <a:lnSpc>
                <a:spcPct val="90000"/>
              </a:lnSpc>
              <a:spcBef>
                <a:spcPts val="1000"/>
              </a:spcBef>
              <a:spcAft>
                <a:spcPts val="0"/>
              </a:spcAft>
              <a:buClr>
                <a:schemeClr val="dk1"/>
              </a:buClr>
              <a:buSzPct val="111111"/>
              <a:buFont typeface="Arial"/>
              <a:buNone/>
            </a:pPr>
            <a:endParaRPr/>
          </a:p>
          <a:p>
            <a:pPr marL="0" lvl="0" indent="0" algn="l" rtl="0">
              <a:lnSpc>
                <a:spcPct val="90000"/>
              </a:lnSpc>
              <a:spcBef>
                <a:spcPts val="1000"/>
              </a:spcBef>
              <a:spcAft>
                <a:spcPts val="0"/>
              </a:spcAft>
              <a:buClr>
                <a:schemeClr val="dk1"/>
              </a:buClr>
              <a:buSzPct val="111111"/>
              <a:buFont typeface="Arial"/>
              <a:buNone/>
            </a:pPr>
            <a:endParaRPr i="1"/>
          </a:p>
          <a:p>
            <a:pPr marL="0" lvl="0" indent="0" algn="l" rtl="0">
              <a:lnSpc>
                <a:spcPct val="90000"/>
              </a:lnSpc>
              <a:spcBef>
                <a:spcPts val="1000"/>
              </a:spcBef>
              <a:spcAft>
                <a:spcPts val="0"/>
              </a:spcAft>
              <a:buSzPct val="111111"/>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7"/>
          <p:cNvSpPr txBox="1">
            <a:spLocks noGrp="1"/>
          </p:cNvSpPr>
          <p:nvPr>
            <p:ph type="title"/>
          </p:nvPr>
        </p:nvSpPr>
        <p:spPr>
          <a:xfrm>
            <a:off x="753534" y="257175"/>
            <a:ext cx="8596668" cy="559463"/>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accent1"/>
              </a:buClr>
              <a:buSzPct val="100000"/>
              <a:buFont typeface="Trebuchet MS"/>
              <a:buNone/>
            </a:pPr>
            <a:r>
              <a:rPr lang="en-US"/>
              <a:t>Kuidas juhiseid lugeda</a:t>
            </a:r>
            <a:endParaRPr/>
          </a:p>
        </p:txBody>
      </p:sp>
      <p:sp>
        <p:nvSpPr>
          <p:cNvPr id="214" name="Google Shape;214;p7"/>
          <p:cNvSpPr txBox="1">
            <a:spLocks noGrp="1"/>
          </p:cNvSpPr>
          <p:nvPr>
            <p:ph type="body" idx="1"/>
          </p:nvPr>
        </p:nvSpPr>
        <p:spPr>
          <a:xfrm>
            <a:off x="477309" y="1150939"/>
            <a:ext cx="9304866" cy="5097461"/>
          </a:xfrm>
          <a:prstGeom prst="rect">
            <a:avLst/>
          </a:prstGeom>
          <a:noFill/>
          <a:ln>
            <a:noFill/>
          </a:ln>
        </p:spPr>
        <p:txBody>
          <a:bodyPr spcFirstLastPara="1" wrap="square" lIns="91425" tIns="45700" rIns="91425" bIns="45700" anchor="t" anchorCtr="0">
            <a:normAutofit fontScale="85000" lnSpcReduction="10000"/>
          </a:bodyPr>
          <a:lstStyle/>
          <a:p>
            <a:pPr marL="114300" marR="0" lvl="0" indent="-142494" algn="l" rtl="0">
              <a:lnSpc>
                <a:spcPct val="107000"/>
              </a:lnSpc>
              <a:spcBef>
                <a:spcPts val="0"/>
              </a:spcBef>
              <a:spcAft>
                <a:spcPts val="0"/>
              </a:spcAft>
              <a:buSzPct val="80000"/>
              <a:buChar char="►"/>
            </a:pPr>
            <a:r>
              <a:rPr lang="en-US" sz="3300" b="1">
                <a:solidFill>
                  <a:srgbClr val="4F81BD"/>
                </a:solidFill>
                <a:latin typeface="Calibri"/>
                <a:ea typeface="Calibri"/>
                <a:cs typeface="Calibri"/>
                <a:sym typeface="Calibri"/>
              </a:rPr>
              <a:t>Mõiste, definitsioon</a:t>
            </a:r>
            <a:endParaRPr sz="3300">
              <a:latin typeface="Calibri"/>
              <a:ea typeface="Calibri"/>
              <a:cs typeface="Calibri"/>
              <a:sym typeface="Calibri"/>
            </a:endParaRPr>
          </a:p>
          <a:p>
            <a:pPr marL="114300" marR="0" lvl="0" indent="0" algn="l" rtl="0">
              <a:lnSpc>
                <a:spcPct val="107000"/>
              </a:lnSpc>
              <a:spcBef>
                <a:spcPts val="0"/>
              </a:spcBef>
              <a:spcAft>
                <a:spcPts val="0"/>
              </a:spcAft>
              <a:buSzPct val="79999"/>
              <a:buNone/>
            </a:pPr>
            <a:r>
              <a:rPr lang="en-US" sz="1800">
                <a:latin typeface="Calibri"/>
                <a:ea typeface="Calibri"/>
                <a:cs typeface="Calibri"/>
                <a:sym typeface="Calibri"/>
              </a:rPr>
              <a:t>Eesmärgist, et arstlikust käsitlemisest lähtuv definitsiooni - aitab üheselt aru saada ohuteguri olemusest </a:t>
            </a:r>
            <a:endParaRPr sz="1800">
              <a:latin typeface="Calibri"/>
              <a:ea typeface="Calibri"/>
              <a:cs typeface="Calibri"/>
              <a:sym typeface="Calibri"/>
            </a:endParaRPr>
          </a:p>
          <a:p>
            <a:pPr marL="114300" marR="0" lvl="0" indent="0" algn="l" rtl="0">
              <a:lnSpc>
                <a:spcPct val="107000"/>
              </a:lnSpc>
              <a:spcBef>
                <a:spcPts val="0"/>
              </a:spcBef>
              <a:spcAft>
                <a:spcPts val="0"/>
              </a:spcAft>
              <a:buSzPct val="79999"/>
              <a:buNone/>
            </a:pPr>
            <a:r>
              <a:rPr lang="en-US">
                <a:latin typeface="Calibri"/>
                <a:ea typeface="Calibri"/>
                <a:cs typeface="Calibri"/>
                <a:sym typeface="Calibri"/>
              </a:rPr>
              <a:t>V</a:t>
            </a:r>
            <a:r>
              <a:rPr lang="en-US" sz="1800">
                <a:latin typeface="Calibri"/>
                <a:ea typeface="Calibri"/>
                <a:cs typeface="Calibri"/>
                <a:sym typeface="Calibri"/>
              </a:rPr>
              <a:t>älditud on muu erialaspetsiifilisi või tehnilisi definitsioone nagu näiteks kiirguse efektiivdoos, neeldumisdoos jne.</a:t>
            </a:r>
            <a:endParaRPr sz="1800">
              <a:latin typeface="Calibri"/>
              <a:ea typeface="Calibri"/>
              <a:cs typeface="Calibri"/>
              <a:sym typeface="Calibri"/>
            </a:endParaRPr>
          </a:p>
          <a:p>
            <a:pPr marL="114300" marR="0" lvl="0" indent="0" algn="l" rtl="0">
              <a:lnSpc>
                <a:spcPct val="107000"/>
              </a:lnSpc>
              <a:spcBef>
                <a:spcPts val="0"/>
              </a:spcBef>
              <a:spcAft>
                <a:spcPts val="0"/>
              </a:spcAft>
              <a:buSzPct val="79999"/>
              <a:buNone/>
            </a:pPr>
            <a:endParaRPr sz="1800">
              <a:latin typeface="Calibri"/>
              <a:ea typeface="Calibri"/>
              <a:cs typeface="Calibri"/>
              <a:sym typeface="Calibri"/>
            </a:endParaRPr>
          </a:p>
          <a:p>
            <a:pPr marL="114300" marR="0" lvl="0" indent="-142494" algn="l" rtl="0">
              <a:lnSpc>
                <a:spcPct val="107000"/>
              </a:lnSpc>
              <a:spcBef>
                <a:spcPts val="0"/>
              </a:spcBef>
              <a:spcAft>
                <a:spcPts val="0"/>
              </a:spcAft>
              <a:buSzPct val="80000"/>
              <a:buChar char="►"/>
            </a:pPr>
            <a:r>
              <a:rPr lang="en-US" sz="3300" b="1">
                <a:solidFill>
                  <a:srgbClr val="4F81BD"/>
                </a:solidFill>
                <a:latin typeface="Calibri"/>
                <a:ea typeface="Calibri"/>
                <a:cs typeface="Calibri"/>
                <a:sym typeface="Calibri"/>
              </a:rPr>
              <a:t>Piirnormid</a:t>
            </a:r>
            <a:endParaRPr sz="3300">
              <a:latin typeface="Calibri"/>
              <a:ea typeface="Calibri"/>
              <a:cs typeface="Calibri"/>
              <a:sym typeface="Calibri"/>
            </a:endParaRPr>
          </a:p>
          <a:p>
            <a:pPr marL="114300" marR="0" lvl="0" indent="0" algn="l" rtl="0">
              <a:lnSpc>
                <a:spcPct val="107000"/>
              </a:lnSpc>
              <a:spcBef>
                <a:spcPts val="0"/>
              </a:spcBef>
              <a:spcAft>
                <a:spcPts val="0"/>
              </a:spcAft>
              <a:buSzPct val="79999"/>
              <a:buNone/>
            </a:pPr>
            <a:r>
              <a:rPr lang="en-US" sz="1800">
                <a:latin typeface="Calibri"/>
                <a:ea typeface="Calibri"/>
                <a:cs typeface="Calibri"/>
                <a:sym typeface="Calibri"/>
              </a:rPr>
              <a:t>Piirnormid, mida arstil on võimalik visiidi käigus või riskianalüüsi alusel potentsiaalselt käsitleda.</a:t>
            </a:r>
            <a:endParaRPr sz="1800">
              <a:latin typeface="Calibri"/>
              <a:ea typeface="Calibri"/>
              <a:cs typeface="Calibri"/>
              <a:sym typeface="Calibri"/>
            </a:endParaRPr>
          </a:p>
          <a:p>
            <a:pPr marL="114300" marR="0" lvl="0" indent="0" algn="l" rtl="0">
              <a:lnSpc>
                <a:spcPct val="107000"/>
              </a:lnSpc>
              <a:spcBef>
                <a:spcPts val="0"/>
              </a:spcBef>
              <a:spcAft>
                <a:spcPts val="0"/>
              </a:spcAft>
              <a:buSzPct val="79999"/>
              <a:buNone/>
            </a:pPr>
            <a:endParaRPr sz="1800">
              <a:latin typeface="Calibri"/>
              <a:ea typeface="Calibri"/>
              <a:cs typeface="Calibri"/>
              <a:sym typeface="Calibri"/>
            </a:endParaRPr>
          </a:p>
          <a:p>
            <a:pPr marL="114300" marR="0" lvl="0" indent="-142494" algn="l" rtl="0">
              <a:lnSpc>
                <a:spcPct val="107000"/>
              </a:lnSpc>
              <a:spcBef>
                <a:spcPts val="0"/>
              </a:spcBef>
              <a:spcAft>
                <a:spcPts val="0"/>
              </a:spcAft>
              <a:buSzPct val="80000"/>
              <a:buChar char="►"/>
            </a:pPr>
            <a:r>
              <a:rPr lang="en-US" sz="3300" b="1">
                <a:solidFill>
                  <a:srgbClr val="4F81BD"/>
                </a:solidFill>
                <a:latin typeface="Calibri"/>
                <a:ea typeface="Calibri"/>
                <a:cs typeface="Calibri"/>
                <a:sym typeface="Calibri"/>
              </a:rPr>
              <a:t>Ohuteguri spetsiifiline anamnees ja haigus</a:t>
            </a:r>
            <a:endParaRPr sz="3300">
              <a:latin typeface="Calibri"/>
              <a:ea typeface="Calibri"/>
              <a:cs typeface="Calibri"/>
              <a:sym typeface="Calibri"/>
            </a:endParaRPr>
          </a:p>
          <a:p>
            <a:pPr marL="114300" marR="0" lvl="0" indent="-77723" algn="l" rtl="0">
              <a:lnSpc>
                <a:spcPct val="107000"/>
              </a:lnSpc>
              <a:spcBef>
                <a:spcPts val="0"/>
              </a:spcBef>
              <a:spcAft>
                <a:spcPts val="0"/>
              </a:spcAft>
              <a:buSzPct val="79999"/>
              <a:buChar char="►"/>
            </a:pPr>
            <a:r>
              <a:rPr lang="en-US" sz="1800">
                <a:latin typeface="Calibri"/>
                <a:ea typeface="Calibri"/>
                <a:cs typeface="Calibri"/>
                <a:sym typeface="Calibri"/>
              </a:rPr>
              <a:t>“</a:t>
            </a:r>
            <a:r>
              <a:rPr lang="en-US" sz="1800">
                <a:solidFill>
                  <a:srgbClr val="4F81BD"/>
                </a:solidFill>
                <a:latin typeface="Calibri"/>
                <a:ea typeface="Calibri"/>
                <a:cs typeface="Calibri"/>
                <a:sym typeface="Calibri"/>
              </a:rPr>
              <a:t>ANAMNEES” - </a:t>
            </a:r>
            <a:r>
              <a:rPr lang="en-US" sz="1800">
                <a:latin typeface="Calibri"/>
                <a:ea typeface="Calibri"/>
                <a:cs typeface="Calibri"/>
                <a:sym typeface="Calibri"/>
              </a:rPr>
              <a:t>valik suunavaid asjaolusid, mida visiidil ohuteguri võimaliku mõju, sh mõju ulatuse, hindamiseks täpsustada, kliendilt küsida</a:t>
            </a:r>
            <a:endParaRPr sz="1800">
              <a:latin typeface="Calibri"/>
              <a:ea typeface="Calibri"/>
              <a:cs typeface="Calibri"/>
              <a:sym typeface="Calibri"/>
            </a:endParaRPr>
          </a:p>
          <a:p>
            <a:pPr marL="114300" marR="0" lvl="0" indent="-77723" algn="l" rtl="0">
              <a:lnSpc>
                <a:spcPct val="107000"/>
              </a:lnSpc>
              <a:spcBef>
                <a:spcPts val="0"/>
              </a:spcBef>
              <a:spcAft>
                <a:spcPts val="0"/>
              </a:spcAft>
              <a:buSzPct val="79999"/>
              <a:buChar char="►"/>
            </a:pPr>
            <a:r>
              <a:rPr lang="en-US" sz="1800">
                <a:latin typeface="Calibri"/>
                <a:ea typeface="Calibri"/>
                <a:cs typeface="Calibri"/>
                <a:sym typeface="Calibri"/>
              </a:rPr>
              <a:t>“</a:t>
            </a:r>
            <a:r>
              <a:rPr lang="en-US" sz="1800">
                <a:solidFill>
                  <a:srgbClr val="4F81BD"/>
                </a:solidFill>
                <a:latin typeface="Calibri"/>
                <a:ea typeface="Calibri"/>
                <a:cs typeface="Calibri"/>
                <a:sym typeface="Calibri"/>
              </a:rPr>
              <a:t>OHUTEGURI SPETSIIFILINE RHK-KOOD</a:t>
            </a:r>
            <a:r>
              <a:rPr lang="en-US" sz="1800">
                <a:latin typeface="Calibri"/>
                <a:ea typeface="Calibri"/>
                <a:cs typeface="Calibri"/>
                <a:sym typeface="Calibri"/>
              </a:rPr>
              <a:t>” sisaldab kas Kutsehaiguste loetelu määruses, rahvusvahelistes käsitlusjuhistes või asjakohases kirjanduses nimetatud RHK-koode, mida tunnustatakse ohuteguri spetsiifilise tervisemõjuna, st tööst põhjustatud haigestumisena või kutsehaigestumisena.</a:t>
            </a:r>
            <a:endParaRPr sz="1800">
              <a:latin typeface="Calibri"/>
              <a:ea typeface="Calibri"/>
              <a:cs typeface="Calibri"/>
              <a:sym typeface="Calibri"/>
            </a:endParaRPr>
          </a:p>
          <a:p>
            <a:pPr marL="114300" marR="0" lvl="0" indent="0" algn="l" rtl="0">
              <a:lnSpc>
                <a:spcPct val="107000"/>
              </a:lnSpc>
              <a:spcBef>
                <a:spcPts val="0"/>
              </a:spcBef>
              <a:spcAft>
                <a:spcPts val="0"/>
              </a:spcAft>
              <a:buSzPct val="79999"/>
              <a:buNone/>
            </a:pPr>
            <a:endParaRPr sz="1800">
              <a:latin typeface="Calibri"/>
              <a:ea typeface="Calibri"/>
              <a:cs typeface="Calibri"/>
              <a:sym typeface="Calibri"/>
            </a:endParaRPr>
          </a:p>
          <a:p>
            <a:pPr marL="114300" marR="0" lvl="0" indent="-142494" algn="l" rtl="0">
              <a:lnSpc>
                <a:spcPct val="107000"/>
              </a:lnSpc>
              <a:spcBef>
                <a:spcPts val="0"/>
              </a:spcBef>
              <a:spcAft>
                <a:spcPts val="0"/>
              </a:spcAft>
              <a:buSzPct val="80000"/>
              <a:buChar char="►"/>
            </a:pPr>
            <a:r>
              <a:rPr lang="en-US" sz="3300" b="1">
                <a:solidFill>
                  <a:srgbClr val="4F81BD"/>
                </a:solidFill>
                <a:latin typeface="Calibri"/>
                <a:ea typeface="Calibri"/>
                <a:cs typeface="Calibri"/>
                <a:sym typeface="Calibri"/>
              </a:rPr>
              <a:t>Tööga seotud haigestumise diagnoosimise ekspositsioonikriteeriumid</a:t>
            </a:r>
            <a:endParaRPr sz="3300">
              <a:latin typeface="Calibri"/>
              <a:ea typeface="Calibri"/>
              <a:cs typeface="Calibri"/>
              <a:sym typeface="Calibri"/>
            </a:endParaRPr>
          </a:p>
          <a:p>
            <a:pPr marL="114300" marR="0" lvl="0" indent="-77723" algn="l" rtl="0">
              <a:lnSpc>
                <a:spcPct val="107000"/>
              </a:lnSpc>
              <a:spcBef>
                <a:spcPts val="0"/>
              </a:spcBef>
              <a:spcAft>
                <a:spcPts val="0"/>
              </a:spcAft>
              <a:buSzPct val="79999"/>
              <a:buChar char="►"/>
            </a:pPr>
            <a:r>
              <a:rPr lang="en-US" sz="1800">
                <a:latin typeface="Calibri"/>
                <a:ea typeface="Calibri"/>
                <a:cs typeface="Calibri"/>
                <a:sym typeface="Calibri"/>
              </a:rPr>
              <a:t>kokkuleppelised kutsehaiguste diagnoosimise kriteeriumid kutsehaigustele, mille loetelu pärineb Euroopa Komisjoni dokumendist European Schedule of Occupational Diseases, Annex I (2003/670/EC).</a:t>
            </a:r>
            <a:endParaRPr sz="1800">
              <a:latin typeface="Calibri"/>
              <a:ea typeface="Calibri"/>
              <a:cs typeface="Calibri"/>
              <a:sym typeface="Calibri"/>
            </a:endParaRPr>
          </a:p>
          <a:p>
            <a:pPr marL="342900" lvl="0" indent="-265176" algn="l" rtl="0">
              <a:lnSpc>
                <a:spcPct val="100000"/>
              </a:lnSpc>
              <a:spcBef>
                <a:spcPts val="1000"/>
              </a:spcBef>
              <a:spcAft>
                <a:spcPts val="0"/>
              </a:spcAft>
              <a:buSzPct val="79999"/>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8"/>
          <p:cNvSpPr txBox="1">
            <a:spLocks noGrp="1"/>
          </p:cNvSpPr>
          <p:nvPr>
            <p:ph type="title"/>
          </p:nvPr>
        </p:nvSpPr>
        <p:spPr>
          <a:xfrm>
            <a:off x="601134" y="123825"/>
            <a:ext cx="8596668" cy="559463"/>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accent1"/>
              </a:buClr>
              <a:buSzPct val="100000"/>
              <a:buFont typeface="Trebuchet MS"/>
              <a:buNone/>
            </a:pPr>
            <a:r>
              <a:rPr lang="en-US"/>
              <a:t>Kuidas juhiseid lugeda</a:t>
            </a:r>
            <a:endParaRPr/>
          </a:p>
        </p:txBody>
      </p:sp>
      <p:sp>
        <p:nvSpPr>
          <p:cNvPr id="220" name="Google Shape;220;p8"/>
          <p:cNvSpPr txBox="1">
            <a:spLocks noGrp="1"/>
          </p:cNvSpPr>
          <p:nvPr>
            <p:ph type="body" idx="1"/>
          </p:nvPr>
        </p:nvSpPr>
        <p:spPr>
          <a:xfrm>
            <a:off x="399434" y="880269"/>
            <a:ext cx="10173315" cy="5672931"/>
          </a:xfrm>
          <a:prstGeom prst="rect">
            <a:avLst/>
          </a:prstGeom>
          <a:noFill/>
          <a:ln>
            <a:noFill/>
          </a:ln>
        </p:spPr>
        <p:txBody>
          <a:bodyPr spcFirstLastPara="1" wrap="square" lIns="91425" tIns="45700" rIns="91425" bIns="45700" anchor="t" anchorCtr="0">
            <a:normAutofit fontScale="77500" lnSpcReduction="20000"/>
          </a:bodyPr>
          <a:lstStyle/>
          <a:p>
            <a:pPr marL="114300" marR="0" lvl="0" indent="-141730" algn="l" rtl="0">
              <a:lnSpc>
                <a:spcPct val="107000"/>
              </a:lnSpc>
              <a:spcBef>
                <a:spcPts val="0"/>
              </a:spcBef>
              <a:spcAft>
                <a:spcPts val="0"/>
              </a:spcAft>
              <a:buSzPct val="79999"/>
              <a:buChar char="►"/>
            </a:pPr>
            <a:r>
              <a:rPr lang="en-US" sz="3600" b="1">
                <a:solidFill>
                  <a:srgbClr val="4F81BD"/>
                </a:solidFill>
                <a:latin typeface="Calibri"/>
                <a:ea typeface="Calibri"/>
                <a:cs typeface="Calibri"/>
                <a:sym typeface="Calibri"/>
              </a:rPr>
              <a:t>Tervisemõjud, hindamine, diagnoosid</a:t>
            </a:r>
            <a:endParaRPr sz="3600">
              <a:latin typeface="Calibri"/>
              <a:ea typeface="Calibri"/>
              <a:cs typeface="Calibri"/>
              <a:sym typeface="Calibri"/>
            </a:endParaRPr>
          </a:p>
          <a:p>
            <a:pPr marL="114300" marR="0" lvl="0" indent="-102360" algn="l" rtl="0">
              <a:lnSpc>
                <a:spcPct val="107000"/>
              </a:lnSpc>
              <a:spcBef>
                <a:spcPts val="0"/>
              </a:spcBef>
              <a:spcAft>
                <a:spcPts val="0"/>
              </a:spcAft>
              <a:buSzPct val="79999"/>
              <a:buChar char="►"/>
            </a:pPr>
            <a:r>
              <a:rPr lang="en-US" sz="2600">
                <a:latin typeface="Calibri"/>
                <a:ea typeface="Calibri"/>
                <a:cs typeface="Calibri"/>
                <a:sym typeface="Calibri"/>
              </a:rPr>
              <a:t>“</a:t>
            </a:r>
            <a:r>
              <a:rPr lang="en-US" sz="2600">
                <a:solidFill>
                  <a:srgbClr val="4F81BD"/>
                </a:solidFill>
                <a:latin typeface="Calibri"/>
                <a:ea typeface="Calibri"/>
                <a:cs typeface="Calibri"/>
                <a:sym typeface="Calibri"/>
              </a:rPr>
              <a:t>TERVISEMÕJU</a:t>
            </a:r>
            <a:r>
              <a:rPr lang="en-US" sz="2600">
                <a:latin typeface="Calibri"/>
                <a:ea typeface="Calibri"/>
                <a:cs typeface="Calibri"/>
                <a:sym typeface="Calibri"/>
              </a:rPr>
              <a:t>”</a:t>
            </a:r>
            <a:endParaRPr sz="2600">
              <a:latin typeface="Calibri"/>
              <a:ea typeface="Calibri"/>
              <a:cs typeface="Calibri"/>
              <a:sym typeface="Calibri"/>
            </a:endParaRPr>
          </a:p>
          <a:p>
            <a:pPr marL="114300" marR="0" lvl="0" indent="0" algn="l" rtl="0">
              <a:lnSpc>
                <a:spcPct val="107000"/>
              </a:lnSpc>
              <a:spcBef>
                <a:spcPts val="0"/>
              </a:spcBef>
              <a:spcAft>
                <a:spcPts val="0"/>
              </a:spcAft>
              <a:buSzPct val="79999"/>
              <a:buNone/>
            </a:pPr>
            <a:r>
              <a:rPr lang="en-US" sz="1800">
                <a:latin typeface="Calibri"/>
                <a:ea typeface="Calibri"/>
                <a:cs typeface="Calibri"/>
                <a:sym typeface="Calibri"/>
              </a:rPr>
              <a:t>sündroomid ja sümptomid, mis viitavad patsiendi võimalikele vaevustele, mida võib põhjustada või võimendada kokkupuude vastava ohuteguriga. </a:t>
            </a:r>
            <a:endParaRPr sz="1800">
              <a:latin typeface="Calibri"/>
              <a:ea typeface="Calibri"/>
              <a:cs typeface="Calibri"/>
              <a:sym typeface="Calibri"/>
            </a:endParaRPr>
          </a:p>
          <a:p>
            <a:pPr marL="114300" marR="0" lvl="0" indent="0" algn="l" rtl="0">
              <a:lnSpc>
                <a:spcPct val="107000"/>
              </a:lnSpc>
              <a:spcBef>
                <a:spcPts val="0"/>
              </a:spcBef>
              <a:spcAft>
                <a:spcPts val="0"/>
              </a:spcAft>
              <a:buSzPct val="79999"/>
              <a:buNone/>
            </a:pPr>
            <a:endParaRPr>
              <a:latin typeface="Calibri"/>
              <a:ea typeface="Calibri"/>
              <a:cs typeface="Calibri"/>
              <a:sym typeface="Calibri"/>
            </a:endParaRPr>
          </a:p>
          <a:p>
            <a:pPr marL="114300" marR="0" lvl="0" indent="0" algn="l" rtl="0">
              <a:lnSpc>
                <a:spcPct val="107000"/>
              </a:lnSpc>
              <a:spcBef>
                <a:spcPts val="0"/>
              </a:spcBef>
              <a:spcAft>
                <a:spcPts val="0"/>
              </a:spcAft>
              <a:buSzPct val="79999"/>
              <a:buNone/>
            </a:pPr>
            <a:endParaRPr sz="1800">
              <a:latin typeface="Calibri"/>
              <a:ea typeface="Calibri"/>
              <a:cs typeface="Calibri"/>
              <a:sym typeface="Calibri"/>
            </a:endParaRPr>
          </a:p>
          <a:p>
            <a:pPr marL="114300" marR="0" lvl="0" indent="-70865" algn="l" rtl="0">
              <a:lnSpc>
                <a:spcPct val="107000"/>
              </a:lnSpc>
              <a:spcBef>
                <a:spcPts val="0"/>
              </a:spcBef>
              <a:spcAft>
                <a:spcPts val="0"/>
              </a:spcAft>
              <a:buSzPct val="79999"/>
              <a:buChar char="►"/>
            </a:pPr>
            <a:r>
              <a:rPr lang="en-US" sz="1800">
                <a:latin typeface="Calibri"/>
                <a:ea typeface="Calibri"/>
                <a:cs typeface="Calibri"/>
                <a:sym typeface="Calibri"/>
              </a:rPr>
              <a:t>“</a:t>
            </a:r>
            <a:r>
              <a:rPr lang="en-US" sz="2900">
                <a:solidFill>
                  <a:srgbClr val="4F81BD"/>
                </a:solidFill>
                <a:latin typeface="Calibri"/>
                <a:ea typeface="Calibri"/>
                <a:cs typeface="Calibri"/>
                <a:sym typeface="Calibri"/>
              </a:rPr>
              <a:t>KOHUSTUSLIK HINDAMINE</a:t>
            </a:r>
            <a:r>
              <a:rPr lang="en-US" sz="2900">
                <a:latin typeface="Calibri"/>
                <a:ea typeface="Calibri"/>
                <a:cs typeface="Calibri"/>
                <a:sym typeface="Calibri"/>
              </a:rPr>
              <a:t>”</a:t>
            </a:r>
            <a:endParaRPr sz="2900">
              <a:latin typeface="Calibri"/>
              <a:ea typeface="Calibri"/>
              <a:cs typeface="Calibri"/>
              <a:sym typeface="Calibri"/>
            </a:endParaRPr>
          </a:p>
          <a:p>
            <a:pPr marL="114300" marR="0" lvl="0" indent="0" algn="l" rtl="0">
              <a:lnSpc>
                <a:spcPct val="107000"/>
              </a:lnSpc>
              <a:spcBef>
                <a:spcPts val="0"/>
              </a:spcBef>
              <a:spcAft>
                <a:spcPts val="0"/>
              </a:spcAft>
              <a:buSzPct val="80000"/>
              <a:buNone/>
            </a:pPr>
            <a:r>
              <a:rPr lang="en-US" sz="2000">
                <a:latin typeface="Calibri"/>
                <a:ea typeface="Calibri"/>
                <a:cs typeface="Calibri"/>
                <a:sym typeface="Calibri"/>
              </a:rPr>
              <a:t>“</a:t>
            </a:r>
            <a:r>
              <a:rPr lang="en-US" sz="2000" b="1">
                <a:latin typeface="Calibri"/>
                <a:ea typeface="Calibri"/>
                <a:cs typeface="Calibri"/>
                <a:sym typeface="Calibri"/>
              </a:rPr>
              <a:t>Tee kindlasti</a:t>
            </a:r>
            <a:r>
              <a:rPr lang="en-US" sz="2000">
                <a:latin typeface="Calibri"/>
                <a:ea typeface="Calibri"/>
                <a:cs typeface="Calibri"/>
                <a:sym typeface="Calibri"/>
              </a:rPr>
              <a:t>” - elementaarsed kohustuslikud analüüsid ja uuringuid, mis tuleb vastava ohuteguri olemasolul patsiendile visiidi käigus </a:t>
            </a:r>
            <a:r>
              <a:rPr lang="en-US" sz="2000" b="1">
                <a:solidFill>
                  <a:srgbClr val="FF0000"/>
                </a:solidFill>
                <a:latin typeface="Calibri"/>
                <a:ea typeface="Calibri"/>
                <a:cs typeface="Calibri"/>
                <a:sym typeface="Calibri"/>
              </a:rPr>
              <a:t>kindlasti teha</a:t>
            </a:r>
            <a:r>
              <a:rPr lang="en-US" sz="2000">
                <a:latin typeface="Calibri"/>
                <a:ea typeface="Calibri"/>
                <a:cs typeface="Calibri"/>
                <a:sym typeface="Calibri"/>
              </a:rPr>
              <a:t>. </a:t>
            </a:r>
            <a:endParaRPr sz="2000">
              <a:latin typeface="Calibri"/>
              <a:ea typeface="Calibri"/>
              <a:cs typeface="Calibri"/>
              <a:sym typeface="Calibri"/>
            </a:endParaRPr>
          </a:p>
          <a:p>
            <a:pPr marL="114300" marR="0" lvl="0" indent="0" algn="l" rtl="0">
              <a:lnSpc>
                <a:spcPct val="107000"/>
              </a:lnSpc>
              <a:spcBef>
                <a:spcPts val="0"/>
              </a:spcBef>
              <a:spcAft>
                <a:spcPts val="0"/>
              </a:spcAft>
              <a:buSzPct val="80000"/>
              <a:buNone/>
            </a:pPr>
            <a:r>
              <a:rPr lang="en-US" sz="2000">
                <a:latin typeface="Calibri"/>
                <a:ea typeface="Calibri"/>
                <a:cs typeface="Calibri"/>
                <a:sym typeface="Calibri"/>
              </a:rPr>
              <a:t>Eesmärk: tervisenäitaja hindamiseks dünaamikas või tuvastada võimalikud hälbed, mis võivad olla mõjutatud ohutegurist. </a:t>
            </a:r>
            <a:endParaRPr sz="2000">
              <a:latin typeface="Calibri"/>
              <a:ea typeface="Calibri"/>
              <a:cs typeface="Calibri"/>
              <a:sym typeface="Calibri"/>
            </a:endParaRPr>
          </a:p>
          <a:p>
            <a:pPr marL="114300" marR="0" lvl="0" indent="0" algn="l" rtl="0">
              <a:lnSpc>
                <a:spcPct val="107000"/>
              </a:lnSpc>
              <a:spcBef>
                <a:spcPts val="0"/>
              </a:spcBef>
              <a:spcAft>
                <a:spcPts val="0"/>
              </a:spcAft>
              <a:buSzPct val="79999"/>
              <a:buNone/>
            </a:pPr>
            <a:r>
              <a:rPr lang="en-US" sz="1800">
                <a:latin typeface="Calibri"/>
                <a:ea typeface="Calibri"/>
                <a:cs typeface="Calibri"/>
                <a:sym typeface="Calibri"/>
              </a:rPr>
              <a:t> </a:t>
            </a:r>
            <a:endParaRPr sz="1800">
              <a:latin typeface="Calibri"/>
              <a:ea typeface="Calibri"/>
              <a:cs typeface="Calibri"/>
              <a:sym typeface="Calibri"/>
            </a:endParaRPr>
          </a:p>
          <a:p>
            <a:pPr marL="114300" marR="0" lvl="0" indent="-78740" algn="l" rtl="0">
              <a:lnSpc>
                <a:spcPct val="107000"/>
              </a:lnSpc>
              <a:spcBef>
                <a:spcPts val="0"/>
              </a:spcBef>
              <a:spcAft>
                <a:spcPts val="0"/>
              </a:spcAft>
              <a:buSzPct val="80000"/>
              <a:buChar char="►"/>
            </a:pPr>
            <a:r>
              <a:rPr lang="en-US" sz="2000">
                <a:latin typeface="Calibri"/>
                <a:ea typeface="Calibri"/>
                <a:cs typeface="Calibri"/>
                <a:sym typeface="Calibri"/>
              </a:rPr>
              <a:t>“</a:t>
            </a:r>
            <a:r>
              <a:rPr lang="en-US" sz="2000" b="1">
                <a:latin typeface="Calibri"/>
                <a:ea typeface="Calibri"/>
                <a:cs typeface="Calibri"/>
                <a:sym typeface="Calibri"/>
              </a:rPr>
              <a:t>Tee probleemi korral</a:t>
            </a:r>
            <a:r>
              <a:rPr lang="en-US" sz="2000">
                <a:latin typeface="Calibri"/>
                <a:ea typeface="Calibri"/>
                <a:cs typeface="Calibri"/>
                <a:sym typeface="Calibri"/>
              </a:rPr>
              <a:t>” – valiku analüüside ja uuringuid, mida </a:t>
            </a:r>
            <a:r>
              <a:rPr lang="en-US" sz="2000">
                <a:solidFill>
                  <a:srgbClr val="FF0000"/>
                </a:solidFill>
                <a:latin typeface="Calibri"/>
                <a:ea typeface="Calibri"/>
                <a:cs typeface="Calibri"/>
                <a:sym typeface="Calibri"/>
              </a:rPr>
              <a:t>on võimalik ja mõistlik </a:t>
            </a:r>
            <a:r>
              <a:rPr lang="en-US" sz="2000">
                <a:latin typeface="Calibri"/>
                <a:ea typeface="Calibri"/>
                <a:cs typeface="Calibri"/>
                <a:sym typeface="Calibri"/>
              </a:rPr>
              <a:t>probleemi esinemise korral – ehk ohuteguri mõjule iseloomulike vaevuste ja sümptomite korral - visiidi käigus diferentsiaaldiagnoosimiseks teha. </a:t>
            </a:r>
            <a:endParaRPr sz="2000">
              <a:latin typeface="Calibri"/>
              <a:ea typeface="Calibri"/>
              <a:cs typeface="Calibri"/>
              <a:sym typeface="Calibri"/>
            </a:endParaRPr>
          </a:p>
          <a:p>
            <a:pPr marL="114300" marR="0" lvl="0" indent="0" algn="l" rtl="0">
              <a:lnSpc>
                <a:spcPct val="107000"/>
              </a:lnSpc>
              <a:spcBef>
                <a:spcPts val="0"/>
              </a:spcBef>
              <a:spcAft>
                <a:spcPts val="0"/>
              </a:spcAft>
              <a:buSzPct val="80000"/>
              <a:buNone/>
            </a:pPr>
            <a:r>
              <a:rPr lang="en-US" sz="2000">
                <a:latin typeface="Calibri"/>
                <a:ea typeface="Calibri"/>
                <a:cs typeface="Calibri"/>
                <a:sym typeface="Calibri"/>
              </a:rPr>
              <a:t>Võimaldab patsiendi probleemi kiiremat käsitlust, sh töökorralduse või töökeskkonna kontekstis käsitlemist; valik sõltub konkreetsest probleemist </a:t>
            </a:r>
            <a:endParaRPr sz="2000">
              <a:latin typeface="Calibri"/>
              <a:ea typeface="Calibri"/>
              <a:cs typeface="Calibri"/>
              <a:sym typeface="Calibri"/>
            </a:endParaRPr>
          </a:p>
          <a:p>
            <a:pPr marL="114300" marR="0" lvl="0" indent="0" algn="l" rtl="0">
              <a:lnSpc>
                <a:spcPct val="107000"/>
              </a:lnSpc>
              <a:spcBef>
                <a:spcPts val="0"/>
              </a:spcBef>
              <a:spcAft>
                <a:spcPts val="0"/>
              </a:spcAft>
              <a:buSzPct val="79999"/>
              <a:buNone/>
            </a:pPr>
            <a:endParaRPr>
              <a:latin typeface="Calibri"/>
              <a:ea typeface="Calibri"/>
              <a:cs typeface="Calibri"/>
              <a:sym typeface="Calibri"/>
            </a:endParaRPr>
          </a:p>
          <a:p>
            <a:pPr marL="114300" marR="0" lvl="0" indent="-125984" algn="l" rtl="0">
              <a:lnSpc>
                <a:spcPct val="107000"/>
              </a:lnSpc>
              <a:spcBef>
                <a:spcPts val="0"/>
              </a:spcBef>
              <a:spcAft>
                <a:spcPts val="0"/>
              </a:spcAft>
              <a:buSzPct val="80000"/>
              <a:buChar char="►"/>
            </a:pPr>
            <a:r>
              <a:rPr lang="en-US" sz="3200">
                <a:latin typeface="Calibri"/>
                <a:ea typeface="Calibri"/>
                <a:cs typeface="Calibri"/>
                <a:sym typeface="Calibri"/>
              </a:rPr>
              <a:t>“</a:t>
            </a:r>
            <a:r>
              <a:rPr lang="en-US" sz="3200">
                <a:solidFill>
                  <a:srgbClr val="4F81BD"/>
                </a:solidFill>
                <a:latin typeface="Calibri"/>
                <a:ea typeface="Calibri"/>
                <a:cs typeface="Calibri"/>
                <a:sym typeface="Calibri"/>
              </a:rPr>
              <a:t>TÄPSUSTAV UURING</a:t>
            </a:r>
            <a:r>
              <a:rPr lang="en-US" sz="3200">
                <a:latin typeface="Calibri"/>
                <a:ea typeface="Calibri"/>
                <a:cs typeface="Calibri"/>
                <a:sym typeface="Calibri"/>
              </a:rPr>
              <a:t>”</a:t>
            </a:r>
            <a:endParaRPr sz="3200">
              <a:latin typeface="Calibri"/>
              <a:ea typeface="Calibri"/>
              <a:cs typeface="Calibri"/>
              <a:sym typeface="Calibri"/>
            </a:endParaRPr>
          </a:p>
          <a:p>
            <a:pPr marL="114300" marR="0" lvl="0" indent="0" algn="l" rtl="0">
              <a:lnSpc>
                <a:spcPct val="107000"/>
              </a:lnSpc>
              <a:spcBef>
                <a:spcPts val="0"/>
              </a:spcBef>
              <a:spcAft>
                <a:spcPts val="0"/>
              </a:spcAft>
              <a:buSzPct val="80000"/>
              <a:buNone/>
            </a:pPr>
            <a:r>
              <a:rPr lang="en-US" sz="2000">
                <a:latin typeface="Calibri"/>
                <a:ea typeface="Calibri"/>
                <a:cs typeface="Calibri"/>
                <a:sym typeface="Calibri"/>
              </a:rPr>
              <a:t>Spetsiifilised uuringud, mida tõenäoliselt ei ole võimalik vahetult sama visiidi käigus teha või erialaspetsialistide loetelu, kelle juurde ohutegurispetsiifiliste vaevustega patsient esmajärjekorras suunata kas diferentsiaaldiagnostikaks, diagnoosi täpsustamiseks või ravikorralduseks.</a:t>
            </a:r>
            <a:endParaRPr sz="2000">
              <a:latin typeface="Calibri"/>
              <a:ea typeface="Calibri"/>
              <a:cs typeface="Calibri"/>
              <a:sym typeface="Calibri"/>
            </a:endParaRPr>
          </a:p>
          <a:p>
            <a:pPr marL="114300" marR="0" lvl="0" indent="0" algn="l" rtl="0">
              <a:lnSpc>
                <a:spcPct val="107000"/>
              </a:lnSpc>
              <a:spcBef>
                <a:spcPts val="0"/>
              </a:spcBef>
              <a:spcAft>
                <a:spcPts val="0"/>
              </a:spcAft>
              <a:buSzPct val="79999"/>
              <a:buNone/>
            </a:pPr>
            <a:endParaRPr sz="1800">
              <a:latin typeface="Calibri"/>
              <a:ea typeface="Calibri"/>
              <a:cs typeface="Calibri"/>
              <a:sym typeface="Calibri"/>
            </a:endParaRPr>
          </a:p>
          <a:p>
            <a:pPr marL="114300" marR="0" lvl="0" indent="-125984" algn="l" rtl="0">
              <a:lnSpc>
                <a:spcPct val="107000"/>
              </a:lnSpc>
              <a:spcBef>
                <a:spcPts val="0"/>
              </a:spcBef>
              <a:spcAft>
                <a:spcPts val="0"/>
              </a:spcAft>
              <a:buSzPct val="80000"/>
              <a:buChar char="►"/>
            </a:pPr>
            <a:r>
              <a:rPr lang="en-US" sz="3200">
                <a:latin typeface="Calibri"/>
                <a:ea typeface="Calibri"/>
                <a:cs typeface="Calibri"/>
                <a:sym typeface="Calibri"/>
              </a:rPr>
              <a:t>“</a:t>
            </a:r>
            <a:r>
              <a:rPr lang="en-US" sz="3200">
                <a:solidFill>
                  <a:srgbClr val="4F81BD"/>
                </a:solidFill>
                <a:latin typeface="Calibri"/>
                <a:ea typeface="Calibri"/>
                <a:cs typeface="Calibri"/>
                <a:sym typeface="Calibri"/>
              </a:rPr>
              <a:t>RHK-KOOD: ARVESTA OLEMASOLU</a:t>
            </a:r>
            <a:r>
              <a:rPr lang="en-US" sz="3200">
                <a:latin typeface="Calibri"/>
                <a:ea typeface="Calibri"/>
                <a:cs typeface="Calibri"/>
                <a:sym typeface="Calibri"/>
              </a:rPr>
              <a:t>”</a:t>
            </a:r>
            <a:endParaRPr sz="3200">
              <a:latin typeface="Calibri"/>
              <a:ea typeface="Calibri"/>
              <a:cs typeface="Calibri"/>
              <a:sym typeface="Calibri"/>
            </a:endParaRPr>
          </a:p>
          <a:p>
            <a:pPr marL="114300" marR="0" lvl="0" indent="0" algn="l" rtl="0">
              <a:lnSpc>
                <a:spcPct val="107000"/>
              </a:lnSpc>
              <a:spcBef>
                <a:spcPts val="0"/>
              </a:spcBef>
              <a:spcAft>
                <a:spcPts val="0"/>
              </a:spcAft>
              <a:buSzPct val="79999"/>
              <a:buNone/>
            </a:pPr>
            <a:r>
              <a:rPr lang="en-US">
                <a:latin typeface="Calibri"/>
                <a:ea typeface="Calibri"/>
                <a:cs typeface="Calibri"/>
                <a:sym typeface="Calibri"/>
              </a:rPr>
              <a:t>Loetelu võimalikest dignoosikoodidest, mida vastava ohuteguriga kokkupuutumisel arvestada – kas suurendab ohuteguri mõju vms</a:t>
            </a:r>
            <a:endParaRPr>
              <a:latin typeface="Calibri"/>
              <a:ea typeface="Calibri"/>
              <a:cs typeface="Calibri"/>
              <a:sym typeface="Calibri"/>
            </a:endParaRPr>
          </a:p>
          <a:p>
            <a:pPr marL="342900" lvl="0" indent="-272034" algn="l" rtl="0">
              <a:lnSpc>
                <a:spcPct val="100000"/>
              </a:lnSpc>
              <a:spcBef>
                <a:spcPts val="1000"/>
              </a:spcBef>
              <a:spcAft>
                <a:spcPts val="0"/>
              </a:spcAft>
              <a:buSzPct val="79999"/>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9"/>
          <p:cNvSpPr txBox="1">
            <a:spLocks noGrp="1"/>
          </p:cNvSpPr>
          <p:nvPr>
            <p:ph type="title"/>
          </p:nvPr>
        </p:nvSpPr>
        <p:spPr>
          <a:xfrm>
            <a:off x="601134" y="123825"/>
            <a:ext cx="8596668" cy="559463"/>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accent1"/>
              </a:buClr>
              <a:buSzPct val="100000"/>
              <a:buFont typeface="Trebuchet MS"/>
              <a:buNone/>
            </a:pPr>
            <a:r>
              <a:rPr lang="en-US"/>
              <a:t>Kuidas juhiseid lugeda</a:t>
            </a:r>
            <a:endParaRPr/>
          </a:p>
        </p:txBody>
      </p:sp>
      <p:sp>
        <p:nvSpPr>
          <p:cNvPr id="226" name="Google Shape;226;p9"/>
          <p:cNvSpPr txBox="1">
            <a:spLocks noGrp="1"/>
          </p:cNvSpPr>
          <p:nvPr>
            <p:ph type="body" idx="1"/>
          </p:nvPr>
        </p:nvSpPr>
        <p:spPr>
          <a:xfrm>
            <a:off x="399434" y="880269"/>
            <a:ext cx="10173315" cy="5672931"/>
          </a:xfrm>
          <a:prstGeom prst="rect">
            <a:avLst/>
          </a:prstGeom>
          <a:noFill/>
          <a:ln>
            <a:noFill/>
          </a:ln>
        </p:spPr>
        <p:txBody>
          <a:bodyPr spcFirstLastPara="1" wrap="square" lIns="91425" tIns="45700" rIns="91425" bIns="45700" anchor="t" anchorCtr="0">
            <a:normAutofit fontScale="92500" lnSpcReduction="10000"/>
          </a:bodyPr>
          <a:lstStyle/>
          <a:p>
            <a:pPr marL="114300" marR="0" lvl="0" indent="-152400" algn="l" rtl="0">
              <a:lnSpc>
                <a:spcPct val="107000"/>
              </a:lnSpc>
              <a:spcBef>
                <a:spcPts val="0"/>
              </a:spcBef>
              <a:spcAft>
                <a:spcPts val="0"/>
              </a:spcAft>
              <a:buSzPts val="2400"/>
              <a:buChar char="►"/>
            </a:pPr>
            <a:r>
              <a:rPr lang="en-US" sz="3000" b="1">
                <a:solidFill>
                  <a:srgbClr val="4F81BD"/>
                </a:solidFill>
                <a:latin typeface="Calibri"/>
                <a:ea typeface="Calibri"/>
                <a:cs typeface="Calibri"/>
                <a:sym typeface="Calibri"/>
              </a:rPr>
              <a:t>Hoiatused</a:t>
            </a:r>
            <a:endParaRPr sz="3000">
              <a:latin typeface="Calibri"/>
              <a:ea typeface="Calibri"/>
              <a:cs typeface="Calibri"/>
              <a:sym typeface="Calibri"/>
            </a:endParaRPr>
          </a:p>
          <a:p>
            <a:pPr marL="114300" marR="0" lvl="0" indent="0" algn="l" rtl="0">
              <a:lnSpc>
                <a:spcPct val="107000"/>
              </a:lnSpc>
              <a:spcBef>
                <a:spcPts val="0"/>
              </a:spcBef>
              <a:spcAft>
                <a:spcPts val="0"/>
              </a:spcAft>
              <a:buSzPts val="1200"/>
              <a:buNone/>
            </a:pPr>
            <a:r>
              <a:rPr lang="en-US" sz="1500">
                <a:latin typeface="Calibri"/>
                <a:ea typeface="Calibri"/>
                <a:cs typeface="Calibri"/>
                <a:sym typeface="Calibri"/>
              </a:rPr>
              <a:t>Tähelepanemist vajavad asjaolud kas ohuteguri enda mõju eripärade kohta või ohutegurit mõjutavate tingimuste kohta, mis on </a:t>
            </a:r>
            <a:r>
              <a:rPr lang="en-US" sz="1500" b="1">
                <a:solidFill>
                  <a:srgbClr val="FF0000"/>
                </a:solidFill>
                <a:latin typeface="Calibri"/>
                <a:ea typeface="Calibri"/>
                <a:cs typeface="Calibri"/>
                <a:sym typeface="Calibri"/>
              </a:rPr>
              <a:t>universaalsed kõigile töötajatele </a:t>
            </a:r>
            <a:r>
              <a:rPr lang="en-US" sz="1500">
                <a:latin typeface="Calibri"/>
                <a:ea typeface="Calibri"/>
                <a:cs typeface="Calibri"/>
                <a:sym typeface="Calibri"/>
              </a:rPr>
              <a:t>ja </a:t>
            </a:r>
            <a:r>
              <a:rPr lang="en-US" sz="1500">
                <a:solidFill>
                  <a:srgbClr val="FF0000"/>
                </a:solidFill>
                <a:latin typeface="Calibri"/>
                <a:ea typeface="Calibri"/>
                <a:cs typeface="Calibri"/>
                <a:sym typeface="Calibri"/>
              </a:rPr>
              <a:t>ei pruugi olla visiidi käigus objektiviseeritavad </a:t>
            </a:r>
            <a:r>
              <a:rPr lang="en-US" sz="1500">
                <a:latin typeface="Calibri"/>
                <a:ea typeface="Calibri"/>
                <a:cs typeface="Calibri"/>
                <a:sym typeface="Calibri"/>
              </a:rPr>
              <a:t>- näiteks vähirisk, välised keskkonnatingimused, mis võimendavad ohuteguri mõju, akuutsetele toimetele tähelepanu pööramine (nende täpsustamine anamneesis) vms.</a:t>
            </a:r>
            <a:endParaRPr sz="1500">
              <a:latin typeface="Calibri"/>
              <a:ea typeface="Calibri"/>
              <a:cs typeface="Calibri"/>
              <a:sym typeface="Calibri"/>
            </a:endParaRPr>
          </a:p>
          <a:p>
            <a:pPr marL="114300" marR="0" lvl="0" indent="0" algn="l" rtl="0">
              <a:lnSpc>
                <a:spcPct val="107000"/>
              </a:lnSpc>
              <a:spcBef>
                <a:spcPts val="0"/>
              </a:spcBef>
              <a:spcAft>
                <a:spcPts val="0"/>
              </a:spcAft>
              <a:buSzPts val="1440"/>
              <a:buNone/>
            </a:pPr>
            <a:endParaRPr sz="1800">
              <a:latin typeface="Calibri"/>
              <a:ea typeface="Calibri"/>
              <a:cs typeface="Calibri"/>
              <a:sym typeface="Calibri"/>
            </a:endParaRPr>
          </a:p>
          <a:p>
            <a:pPr marL="114300" marR="0" lvl="0" indent="-152400" algn="l" rtl="0">
              <a:lnSpc>
                <a:spcPct val="107000"/>
              </a:lnSpc>
              <a:spcBef>
                <a:spcPts val="0"/>
              </a:spcBef>
              <a:spcAft>
                <a:spcPts val="0"/>
              </a:spcAft>
              <a:buSzPts val="2400"/>
              <a:buChar char="►"/>
            </a:pPr>
            <a:r>
              <a:rPr lang="en-US" sz="3000" b="1">
                <a:solidFill>
                  <a:srgbClr val="4F81BD"/>
                </a:solidFill>
                <a:latin typeface="Calibri"/>
                <a:ea typeface="Calibri"/>
                <a:cs typeface="Calibri"/>
                <a:sym typeface="Calibri"/>
              </a:rPr>
              <a:t>Individuaalsed ennetusmeetmed-abivahendid</a:t>
            </a:r>
            <a:endParaRPr sz="3000">
              <a:latin typeface="Calibri"/>
              <a:ea typeface="Calibri"/>
              <a:cs typeface="Calibri"/>
              <a:sym typeface="Calibri"/>
            </a:endParaRPr>
          </a:p>
          <a:p>
            <a:pPr marL="114300" marR="0" lvl="0" indent="0" algn="l" rtl="0">
              <a:lnSpc>
                <a:spcPct val="107000"/>
              </a:lnSpc>
              <a:spcBef>
                <a:spcPts val="0"/>
              </a:spcBef>
              <a:spcAft>
                <a:spcPts val="0"/>
              </a:spcAft>
              <a:buSzPts val="1200"/>
              <a:buNone/>
            </a:pPr>
            <a:r>
              <a:rPr lang="en-US" sz="1500">
                <a:latin typeface="Calibri"/>
                <a:ea typeface="Calibri"/>
                <a:cs typeface="Calibri"/>
                <a:sym typeface="Calibri"/>
              </a:rPr>
              <a:t>Need, mille kohta on olemas </a:t>
            </a:r>
            <a:r>
              <a:rPr lang="en-US" sz="1500">
                <a:solidFill>
                  <a:srgbClr val="FF0000"/>
                </a:solidFill>
                <a:latin typeface="Calibri"/>
                <a:ea typeface="Calibri"/>
                <a:cs typeface="Calibri"/>
                <a:sym typeface="Calibri"/>
              </a:rPr>
              <a:t>kas teaduspõhisus, ekspertkonsensus või -soovitused</a:t>
            </a:r>
            <a:r>
              <a:rPr lang="en-US" sz="1500">
                <a:latin typeface="Calibri"/>
                <a:ea typeface="Calibri"/>
                <a:cs typeface="Calibri"/>
                <a:sym typeface="Calibri"/>
              </a:rPr>
              <a:t>. </a:t>
            </a:r>
            <a:endParaRPr sz="1500">
              <a:latin typeface="Calibri"/>
              <a:ea typeface="Calibri"/>
              <a:cs typeface="Calibri"/>
              <a:sym typeface="Calibri"/>
            </a:endParaRPr>
          </a:p>
          <a:p>
            <a:pPr marL="114300" marR="0" lvl="0" indent="0" algn="l" rtl="0">
              <a:lnSpc>
                <a:spcPct val="107000"/>
              </a:lnSpc>
              <a:spcBef>
                <a:spcPts val="0"/>
              </a:spcBef>
              <a:spcAft>
                <a:spcPts val="0"/>
              </a:spcAft>
              <a:buSzPts val="1200"/>
              <a:buNone/>
            </a:pPr>
            <a:r>
              <a:rPr lang="en-US" sz="1500">
                <a:latin typeface="Calibri"/>
                <a:ea typeface="Calibri"/>
                <a:cs typeface="Calibri"/>
                <a:sym typeface="Calibri"/>
              </a:rPr>
              <a:t>Välditud on käibetõdesid ja hea tava praktikaid, mis ei tugine uuringutel või ekspertsoovitustel.</a:t>
            </a:r>
            <a:endParaRPr/>
          </a:p>
          <a:p>
            <a:pPr marL="114300" marR="0" lvl="0" indent="0" algn="l" rtl="0">
              <a:lnSpc>
                <a:spcPct val="107000"/>
              </a:lnSpc>
              <a:spcBef>
                <a:spcPts val="0"/>
              </a:spcBef>
              <a:spcAft>
                <a:spcPts val="0"/>
              </a:spcAft>
              <a:buSzPts val="1440"/>
              <a:buNone/>
            </a:pPr>
            <a:endParaRPr>
              <a:latin typeface="Calibri"/>
              <a:ea typeface="Calibri"/>
              <a:cs typeface="Calibri"/>
              <a:sym typeface="Calibri"/>
            </a:endParaRPr>
          </a:p>
          <a:p>
            <a:pPr marL="114300" marR="0" lvl="0" indent="-152400" algn="l" rtl="0">
              <a:lnSpc>
                <a:spcPct val="107000"/>
              </a:lnSpc>
              <a:spcBef>
                <a:spcPts val="0"/>
              </a:spcBef>
              <a:spcAft>
                <a:spcPts val="0"/>
              </a:spcAft>
              <a:buSzPts val="2400"/>
              <a:buChar char="►"/>
            </a:pPr>
            <a:r>
              <a:rPr lang="en-US" sz="3000" b="1">
                <a:solidFill>
                  <a:srgbClr val="4F81BD"/>
                </a:solidFill>
                <a:latin typeface="Calibri"/>
                <a:ea typeface="Calibri"/>
                <a:cs typeface="Calibri"/>
                <a:sym typeface="Calibri"/>
              </a:rPr>
              <a:t>Tähelepanu töötaja rühmadele</a:t>
            </a:r>
            <a:endParaRPr sz="3000">
              <a:latin typeface="Calibri"/>
              <a:ea typeface="Calibri"/>
              <a:cs typeface="Calibri"/>
              <a:sym typeface="Calibri"/>
            </a:endParaRPr>
          </a:p>
          <a:p>
            <a:pPr marL="114300" marR="0" lvl="0" indent="0" algn="l" rtl="0">
              <a:lnSpc>
                <a:spcPct val="107000"/>
              </a:lnSpc>
              <a:spcBef>
                <a:spcPts val="0"/>
              </a:spcBef>
              <a:spcAft>
                <a:spcPts val="0"/>
              </a:spcAft>
              <a:buSzPts val="1200"/>
              <a:buNone/>
            </a:pPr>
            <a:r>
              <a:rPr lang="en-US" sz="1500" b="1">
                <a:solidFill>
                  <a:srgbClr val="FF0000"/>
                </a:solidFill>
                <a:latin typeface="Calibri"/>
                <a:ea typeface="Calibri"/>
                <a:cs typeface="Calibri"/>
                <a:sym typeface="Calibri"/>
              </a:rPr>
              <a:t>Töötajast lähtuvad eripärad</a:t>
            </a:r>
            <a:r>
              <a:rPr lang="en-US" sz="1500">
                <a:latin typeface="Calibri"/>
                <a:ea typeface="Calibri"/>
                <a:cs typeface="Calibri"/>
                <a:sym typeface="Calibri"/>
              </a:rPr>
              <a:t>, mil ohuteguri toime võib olla erinev tavapärasest või eeldatavast - näiteks vanus, sugu, terviseseisund; või on ohutegur omane mõnele ametile, mistõttu on ohutegurile eksponeeritus suur.</a:t>
            </a:r>
            <a:endParaRPr sz="1500">
              <a:latin typeface="Calibri"/>
              <a:ea typeface="Calibri"/>
              <a:cs typeface="Calibri"/>
              <a:sym typeface="Calibri"/>
            </a:endParaRPr>
          </a:p>
          <a:p>
            <a:pPr marL="114300" marR="0" lvl="0" indent="0" algn="l" rtl="0">
              <a:lnSpc>
                <a:spcPct val="107000"/>
              </a:lnSpc>
              <a:spcBef>
                <a:spcPts val="0"/>
              </a:spcBef>
              <a:spcAft>
                <a:spcPts val="0"/>
              </a:spcAft>
              <a:buSzPts val="1440"/>
              <a:buNone/>
            </a:pPr>
            <a:endParaRPr sz="1800">
              <a:latin typeface="Calibri"/>
              <a:ea typeface="Calibri"/>
              <a:cs typeface="Calibri"/>
              <a:sym typeface="Calibri"/>
            </a:endParaRPr>
          </a:p>
          <a:p>
            <a:pPr marL="114300" lvl="0" indent="-152400" algn="l" rtl="0">
              <a:lnSpc>
                <a:spcPct val="107000"/>
              </a:lnSpc>
              <a:spcBef>
                <a:spcPts val="0"/>
              </a:spcBef>
              <a:spcAft>
                <a:spcPts val="0"/>
              </a:spcAft>
              <a:buSzPts val="2400"/>
              <a:buChar char="►"/>
            </a:pPr>
            <a:r>
              <a:rPr lang="en-US" sz="3000" b="1">
                <a:solidFill>
                  <a:srgbClr val="4F81BD"/>
                </a:solidFill>
                <a:latin typeface="Calibri"/>
                <a:ea typeface="Calibri"/>
                <a:cs typeface="Calibri"/>
                <a:sym typeface="Calibri"/>
              </a:rPr>
              <a:t>Tervisekontrolli erinõuded ja sagedus</a:t>
            </a:r>
            <a:endParaRPr sz="3000" b="1">
              <a:solidFill>
                <a:srgbClr val="4F81BD"/>
              </a:solidFill>
              <a:latin typeface="Calibri"/>
              <a:ea typeface="Calibri"/>
              <a:cs typeface="Calibri"/>
              <a:sym typeface="Calibri"/>
            </a:endParaRPr>
          </a:p>
          <a:p>
            <a:pPr marL="114300" lvl="0" indent="0" algn="l" rtl="0">
              <a:lnSpc>
                <a:spcPct val="107000"/>
              </a:lnSpc>
              <a:spcBef>
                <a:spcPts val="0"/>
              </a:spcBef>
              <a:spcAft>
                <a:spcPts val="0"/>
              </a:spcAft>
              <a:buSzPts val="1200"/>
              <a:buNone/>
            </a:pPr>
            <a:r>
              <a:rPr lang="en-US" sz="1500">
                <a:latin typeface="Calibri"/>
                <a:ea typeface="Calibri"/>
                <a:cs typeface="Calibri"/>
                <a:sym typeface="Calibri"/>
              </a:rPr>
              <a:t>Õigusaktidest või juhistest tulenevad nõuded tervisekontrollide regulaarsuse või sisu kohta</a:t>
            </a:r>
            <a:endParaRPr sz="1500">
              <a:latin typeface="Calibri"/>
              <a:ea typeface="Calibri"/>
              <a:cs typeface="Calibri"/>
              <a:sym typeface="Calibri"/>
            </a:endParaRPr>
          </a:p>
          <a:p>
            <a:pPr marL="114300" marR="0" lvl="0" indent="0" algn="l" rtl="0">
              <a:lnSpc>
                <a:spcPct val="107000"/>
              </a:lnSpc>
              <a:spcBef>
                <a:spcPts val="0"/>
              </a:spcBef>
              <a:spcAft>
                <a:spcPts val="0"/>
              </a:spcAft>
              <a:buSzPts val="1440"/>
              <a:buNone/>
            </a:pPr>
            <a:endParaRPr sz="1800">
              <a:latin typeface="Calibri"/>
              <a:ea typeface="Calibri"/>
              <a:cs typeface="Calibri"/>
              <a:sym typeface="Calibri"/>
            </a:endParaRPr>
          </a:p>
          <a:p>
            <a:pPr marL="114300" marR="0" lvl="0" indent="-152400" algn="l" rtl="0">
              <a:lnSpc>
                <a:spcPct val="107000"/>
              </a:lnSpc>
              <a:spcBef>
                <a:spcPts val="0"/>
              </a:spcBef>
              <a:spcAft>
                <a:spcPts val="0"/>
              </a:spcAft>
              <a:buSzPts val="2400"/>
              <a:buChar char="►"/>
            </a:pPr>
            <a:r>
              <a:rPr lang="en-US" sz="3000" b="1">
                <a:solidFill>
                  <a:srgbClr val="4F81BD"/>
                </a:solidFill>
                <a:latin typeface="Calibri"/>
                <a:ea typeface="Calibri"/>
                <a:cs typeface="Calibri"/>
                <a:sym typeface="Calibri"/>
              </a:rPr>
              <a:t>Tõendusmaterjali lühikokkuvõte</a:t>
            </a:r>
            <a:endParaRPr sz="3000">
              <a:latin typeface="Calibri"/>
              <a:ea typeface="Calibri"/>
              <a:cs typeface="Calibri"/>
              <a:sym typeface="Calibri"/>
            </a:endParaRPr>
          </a:p>
          <a:p>
            <a:pPr marL="114300" marR="0" lvl="0" indent="0" algn="l" rtl="0">
              <a:lnSpc>
                <a:spcPct val="107000"/>
              </a:lnSpc>
              <a:spcBef>
                <a:spcPts val="0"/>
              </a:spcBef>
              <a:spcAft>
                <a:spcPts val="0"/>
              </a:spcAft>
              <a:buSzPts val="1200"/>
              <a:buNone/>
            </a:pPr>
            <a:r>
              <a:rPr lang="en-US" sz="1500">
                <a:latin typeface="Calibri"/>
                <a:ea typeface="Calibri"/>
                <a:cs typeface="Calibri"/>
                <a:sym typeface="Calibri"/>
              </a:rPr>
              <a:t>Käsitlemissoovitusi põhjendav teaduspõhisuse ülevaade, eelistatult viimase 10 aasta uuringute põhjal</a:t>
            </a:r>
            <a:endParaRPr sz="1500">
              <a:latin typeface="Calibri"/>
              <a:ea typeface="Calibri"/>
              <a:cs typeface="Calibri"/>
              <a:sym typeface="Calibri"/>
            </a:endParaRPr>
          </a:p>
          <a:p>
            <a:pPr marL="114300" marR="0" lvl="0" indent="0" algn="l" rtl="0">
              <a:lnSpc>
                <a:spcPct val="107000"/>
              </a:lnSpc>
              <a:spcBef>
                <a:spcPts val="0"/>
              </a:spcBef>
              <a:spcAft>
                <a:spcPts val="0"/>
              </a:spcAft>
              <a:buSzPts val="1200"/>
              <a:buNone/>
            </a:pPr>
            <a:r>
              <a:rPr lang="en-US" sz="1500">
                <a:latin typeface="Calibri"/>
                <a:ea typeface="Calibri"/>
                <a:cs typeface="Calibri"/>
                <a:sym typeface="Calibri"/>
              </a:rPr>
              <a:t>Peamiselt metanalüüsid ja süstemaatilised ülevaated</a:t>
            </a:r>
            <a:endParaRPr sz="1500">
              <a:latin typeface="Calibri"/>
              <a:ea typeface="Calibri"/>
              <a:cs typeface="Calibri"/>
              <a:sym typeface="Calibri"/>
            </a:endParaRPr>
          </a:p>
          <a:p>
            <a:pPr marL="114300" marR="0" lvl="0" indent="0" algn="l" rtl="0">
              <a:lnSpc>
                <a:spcPct val="107000"/>
              </a:lnSpc>
              <a:spcBef>
                <a:spcPts val="0"/>
              </a:spcBef>
              <a:spcAft>
                <a:spcPts val="0"/>
              </a:spcAft>
              <a:buSzPts val="1200"/>
              <a:buNone/>
            </a:pPr>
            <a:r>
              <a:rPr lang="en-US" sz="1500">
                <a:latin typeface="Calibri"/>
                <a:ea typeface="Calibri"/>
                <a:cs typeface="Calibri"/>
                <a:sym typeface="Calibri"/>
              </a:rPr>
              <a:t>Välditud on üksikartikleid võimaliku kallutatuse tõttu</a:t>
            </a:r>
            <a:endParaRPr sz="1500">
              <a:latin typeface="Calibri"/>
              <a:ea typeface="Calibri"/>
              <a:cs typeface="Calibri"/>
              <a:sym typeface="Calibri"/>
            </a:endParaRPr>
          </a:p>
          <a:p>
            <a:pPr marL="114300" marR="0" lvl="0" indent="0" algn="l" rtl="0">
              <a:lnSpc>
                <a:spcPct val="107000"/>
              </a:lnSpc>
              <a:spcBef>
                <a:spcPts val="0"/>
              </a:spcBef>
              <a:spcAft>
                <a:spcPts val="0"/>
              </a:spcAft>
              <a:buSzPts val="144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g1c8f8bde065_0_9"/>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33" name="Google Shape;233;g1c8f8bde065_0_9"/>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en-US" sz="3800" dirty="0" err="1">
                <a:hlinkClick r:id="rId3" action="ppaction://hlinkfile"/>
              </a:rPr>
              <a:t>Hääle</a:t>
            </a:r>
            <a:r>
              <a:rPr lang="en-US" sz="3800" dirty="0">
                <a:hlinkClick r:id="rId3" action="ppaction://hlinkfile"/>
              </a:rPr>
              <a:t> </a:t>
            </a:r>
            <a:r>
              <a:rPr lang="en-US" sz="3800" dirty="0" err="1">
                <a:hlinkClick r:id="rId3" action="ppaction://hlinkfile"/>
              </a:rPr>
              <a:t>koormus</a:t>
            </a:r>
            <a:endParaRPr sz="3800" dirty="0"/>
          </a:p>
          <a:p>
            <a:pPr marL="0" lvl="0" indent="0" algn="l" rtl="0">
              <a:spcBef>
                <a:spcPts val="1000"/>
              </a:spcBef>
              <a:spcAft>
                <a:spcPts val="0"/>
              </a:spcAft>
              <a:buNone/>
            </a:pPr>
            <a:endParaRPr dirty="0"/>
          </a:p>
          <a:p>
            <a:pPr marL="0" lvl="0" indent="0" algn="l" rtl="0">
              <a:spcBef>
                <a:spcPts val="1000"/>
              </a:spcBef>
              <a:spcAft>
                <a:spcPts val="0"/>
              </a:spcAft>
              <a:buNone/>
            </a:pPr>
            <a:r>
              <a:rPr lang="en-US" sz="3800" dirty="0" err="1">
                <a:solidFill>
                  <a:schemeClr val="dk1"/>
                </a:solidFill>
                <a:latin typeface="Calibri"/>
                <a:ea typeface="Calibri"/>
                <a:cs typeface="Calibri"/>
                <a:sym typeface="Calibri"/>
                <a:hlinkClick r:id="rId4" action="ppaction://hlinkfile"/>
              </a:rPr>
              <a:t>Sundasendid</a:t>
            </a:r>
            <a:r>
              <a:rPr lang="en-US" sz="3800" dirty="0">
                <a:solidFill>
                  <a:schemeClr val="dk1"/>
                </a:solidFill>
                <a:latin typeface="Calibri"/>
                <a:ea typeface="Calibri"/>
                <a:cs typeface="Calibri"/>
                <a:sym typeface="Calibri"/>
                <a:hlinkClick r:id="rId4" action="ppaction://hlinkfile"/>
              </a:rPr>
              <a:t> ja </a:t>
            </a:r>
            <a:r>
              <a:rPr lang="en-US" sz="3800" dirty="0" err="1">
                <a:solidFill>
                  <a:schemeClr val="dk1"/>
                </a:solidFill>
                <a:latin typeface="Calibri"/>
                <a:ea typeface="Calibri"/>
                <a:cs typeface="Calibri"/>
                <a:sym typeface="Calibri"/>
                <a:hlinkClick r:id="rId4" action="ppaction://hlinkfile"/>
              </a:rPr>
              <a:t>korduvliigutused</a:t>
            </a:r>
            <a:r>
              <a:rPr lang="en-US" sz="3800" dirty="0">
                <a:solidFill>
                  <a:schemeClr val="dk1"/>
                </a:solidFill>
                <a:latin typeface="Calibri"/>
                <a:ea typeface="Calibri"/>
                <a:cs typeface="Calibri"/>
                <a:sym typeface="Calibri"/>
                <a:hlinkClick r:id="rId4" action="ppaction://hlinkfile"/>
              </a:rPr>
              <a:t>; </a:t>
            </a:r>
            <a:r>
              <a:rPr lang="en-US" sz="3800" dirty="0" err="1">
                <a:solidFill>
                  <a:schemeClr val="dk1"/>
                </a:solidFill>
                <a:latin typeface="Calibri"/>
                <a:ea typeface="Calibri"/>
                <a:cs typeface="Calibri"/>
                <a:sym typeface="Calibri"/>
                <a:hlinkClick r:id="rId4" action="ppaction://hlinkfile"/>
              </a:rPr>
              <a:t>ebaergonoomilised</a:t>
            </a:r>
            <a:r>
              <a:rPr lang="en-US" sz="3800" dirty="0">
                <a:solidFill>
                  <a:schemeClr val="dk1"/>
                </a:solidFill>
                <a:latin typeface="Calibri"/>
                <a:ea typeface="Calibri"/>
                <a:cs typeface="Calibri"/>
                <a:sym typeface="Calibri"/>
                <a:hlinkClick r:id="rId4" action="ppaction://hlinkfile"/>
              </a:rPr>
              <a:t> </a:t>
            </a:r>
            <a:r>
              <a:rPr lang="en-US" sz="3800" dirty="0" err="1">
                <a:solidFill>
                  <a:schemeClr val="dk1"/>
                </a:solidFill>
                <a:latin typeface="Calibri"/>
                <a:ea typeface="Calibri"/>
                <a:cs typeface="Calibri"/>
                <a:sym typeface="Calibri"/>
                <a:hlinkClick r:id="rId4" action="ppaction://hlinkfile"/>
              </a:rPr>
              <a:t>töövõtted</a:t>
            </a:r>
            <a:r>
              <a:rPr lang="en-US" sz="3800" dirty="0">
                <a:solidFill>
                  <a:schemeClr val="dk1"/>
                </a:solidFill>
                <a:latin typeface="Calibri"/>
                <a:ea typeface="Calibri"/>
                <a:cs typeface="Calibri"/>
                <a:sym typeface="Calibri"/>
                <a:hlinkClick r:id="rId4" action="ppaction://hlinkfile"/>
              </a:rPr>
              <a:t> ja </a:t>
            </a:r>
            <a:r>
              <a:rPr lang="en-US" sz="3800" dirty="0" err="1">
                <a:solidFill>
                  <a:schemeClr val="dk1"/>
                </a:solidFill>
                <a:latin typeface="Calibri"/>
                <a:ea typeface="Calibri"/>
                <a:cs typeface="Calibri"/>
                <a:sym typeface="Calibri"/>
                <a:hlinkClick r:id="rId4" action="ppaction://hlinkfile"/>
              </a:rPr>
              <a:t>asendid</a:t>
            </a:r>
            <a:endParaRPr sz="4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1ca195b5129_0_532"/>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Tervisekontrolli eest tasumine</a:t>
            </a:r>
            <a:endParaRPr/>
          </a:p>
        </p:txBody>
      </p:sp>
      <p:sp>
        <p:nvSpPr>
          <p:cNvPr id="240" name="Google Shape;240;g1ca195b5129_0_532"/>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rmAutofit/>
          </a:bodyPr>
          <a:lstStyle/>
          <a:p>
            <a:pPr marL="342900" lvl="0" indent="-342900" algn="l" rtl="0">
              <a:spcBef>
                <a:spcPts val="1000"/>
              </a:spcBef>
              <a:spcAft>
                <a:spcPts val="0"/>
              </a:spcAft>
              <a:buFont typeface="Wingdings" panose="05000000000000000000" pitchFamily="2" charset="2"/>
              <a:buChar char="Ø"/>
            </a:pPr>
            <a:r>
              <a:rPr lang="en-US" sz="2400" b="1" dirty="0" err="1"/>
              <a:t>Kohustuslik</a:t>
            </a:r>
            <a:r>
              <a:rPr lang="en-US" sz="2400" b="1" dirty="0"/>
              <a:t> </a:t>
            </a:r>
            <a:r>
              <a:rPr lang="en-US" sz="2400" b="1" dirty="0" err="1"/>
              <a:t>hindamine</a:t>
            </a:r>
            <a:endParaRPr sz="2400" b="1" dirty="0"/>
          </a:p>
          <a:p>
            <a:pPr marL="0" lvl="0" indent="0" algn="l" rtl="0">
              <a:spcBef>
                <a:spcPts val="1000"/>
              </a:spcBef>
              <a:spcAft>
                <a:spcPts val="0"/>
              </a:spcAft>
              <a:buNone/>
            </a:pPr>
            <a:r>
              <a:rPr lang="en-US" dirty="0"/>
              <a:t>Tee </a:t>
            </a:r>
            <a:r>
              <a:rPr lang="en-US" dirty="0" err="1"/>
              <a:t>kindlasti</a:t>
            </a:r>
            <a:endParaRPr dirty="0"/>
          </a:p>
          <a:p>
            <a:pPr marL="0" lvl="0" indent="0" algn="l" rtl="0">
              <a:spcBef>
                <a:spcPts val="1000"/>
              </a:spcBef>
              <a:spcAft>
                <a:spcPts val="0"/>
              </a:spcAft>
              <a:buNone/>
            </a:pPr>
            <a:r>
              <a:rPr lang="en-US" dirty="0"/>
              <a:t>Tee </a:t>
            </a:r>
            <a:r>
              <a:rPr lang="en-US" dirty="0" err="1"/>
              <a:t>probleemi</a:t>
            </a:r>
            <a:r>
              <a:rPr lang="en-US" dirty="0"/>
              <a:t> </a:t>
            </a:r>
            <a:r>
              <a:rPr lang="en-US" dirty="0" err="1"/>
              <a:t>korral</a:t>
            </a: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342900" lvl="0" indent="-342900" algn="l" rtl="0">
              <a:spcBef>
                <a:spcPts val="1000"/>
              </a:spcBef>
              <a:spcAft>
                <a:spcPts val="0"/>
              </a:spcAft>
              <a:buFont typeface="Wingdings" panose="05000000000000000000" pitchFamily="2" charset="2"/>
              <a:buChar char="Ø"/>
            </a:pPr>
            <a:r>
              <a:rPr lang="en-US" sz="2000" b="1" dirty="0" err="1"/>
              <a:t>Täiendavad</a:t>
            </a:r>
            <a:r>
              <a:rPr lang="en-US" sz="2000" b="1" dirty="0"/>
              <a:t> </a:t>
            </a:r>
            <a:r>
              <a:rPr lang="en-US" sz="2000" b="1" dirty="0" err="1"/>
              <a:t>uuringud</a:t>
            </a:r>
            <a:endParaRPr sz="2000" b="1" dirty="0"/>
          </a:p>
          <a:p>
            <a:pPr marL="0" lvl="0" indent="0" algn="l" rtl="0">
              <a:spcBef>
                <a:spcPts val="1000"/>
              </a:spcBef>
              <a:spcAft>
                <a:spcPts val="0"/>
              </a:spcAft>
              <a:buNone/>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2E950-A512-83EA-9941-65164A81B5C1}"/>
              </a:ext>
            </a:extLst>
          </p:cNvPr>
          <p:cNvSpPr>
            <a:spLocks noGrp="1"/>
          </p:cNvSpPr>
          <p:nvPr>
            <p:ph type="title"/>
          </p:nvPr>
        </p:nvSpPr>
        <p:spPr>
          <a:xfrm>
            <a:off x="677335" y="2700868"/>
            <a:ext cx="8596668" cy="860400"/>
          </a:xfrm>
        </p:spPr>
        <p:txBody>
          <a:bodyPr/>
          <a:lstStyle/>
          <a:p>
            <a:pPr algn="ctr"/>
            <a:r>
              <a:rPr lang="et-EE" dirty="0"/>
              <a:t>Aitäh!</a:t>
            </a:r>
          </a:p>
        </p:txBody>
      </p:sp>
      <p:sp>
        <p:nvSpPr>
          <p:cNvPr id="3" name="Text Placeholder 2">
            <a:extLst>
              <a:ext uri="{FF2B5EF4-FFF2-40B4-BE49-F238E27FC236}">
                <a16:creationId xmlns:a16="http://schemas.microsoft.com/office/drawing/2014/main" id="{2D2A9A0C-5FCB-6816-7945-35BDD9EE19DC}"/>
              </a:ext>
            </a:extLst>
          </p:cNvPr>
          <p:cNvSpPr>
            <a:spLocks noGrp="1"/>
          </p:cNvSpPr>
          <p:nvPr>
            <p:ph type="body" idx="1"/>
          </p:nvPr>
        </p:nvSpPr>
        <p:spPr/>
        <p:txBody>
          <a:bodyPr/>
          <a:lstStyle/>
          <a:p>
            <a:r>
              <a:rPr lang="et-EE" dirty="0"/>
              <a:t>karin.sarapuu@heba.ee</a:t>
            </a:r>
          </a:p>
        </p:txBody>
      </p:sp>
    </p:spTree>
    <p:extLst>
      <p:ext uri="{BB962C8B-B14F-4D97-AF65-F5344CB8AC3E}">
        <p14:creationId xmlns:p14="http://schemas.microsoft.com/office/powerpoint/2010/main" val="1415665331"/>
      </p:ext>
    </p:extLst>
  </p:cSld>
  <p:clrMapOvr>
    <a:masterClrMapping/>
  </p:clrMapOvr>
</p:sld>
</file>

<file path=ppt/theme/theme1.xml><?xml version="1.0" encoding="utf-8"?>
<a:theme xmlns:a="http://schemas.openxmlformats.org/drawingml/2006/main" name="Facet">
  <a:themeElements>
    <a:clrScheme name="Blue Green">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kument" ma:contentTypeID="0x01010079F7799B0CFE894F884EAB1620C1FEAE" ma:contentTypeVersion="2" ma:contentTypeDescription="Loo uus dokument" ma:contentTypeScope="" ma:versionID="12ab0deec7cfeb1a6194993120018c0a">
  <xsd:schema xmlns:xsd="http://www.w3.org/2001/XMLSchema" xmlns:xs="http://www.w3.org/2001/XMLSchema" xmlns:p="http://schemas.microsoft.com/office/2006/metadata/properties" xmlns:ns2="aff8a95a-bdca-4bd1-9f28-df5ebd643b89" targetNamespace="http://schemas.microsoft.com/office/2006/metadata/properties" ma:root="true" ma:fieldsID="04d8bede78221c15ddfa129f066c6426" ns2:_="">
    <xsd:import namespace="aff8a95a-bdca-4bd1-9f28-df5ebd643b89"/>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f8a95a-bdca-4bd1-9f28-df5ebd643b89" elementFormDefault="qualified">
    <xsd:import namespace="http://schemas.microsoft.com/office/2006/documentManagement/types"/>
    <xsd:import namespace="http://schemas.microsoft.com/office/infopath/2007/PartnerControls"/>
    <xsd:element name="_dlc_DocId" ma:index="8" nillable="true" ma:displayName="Dokumendi ID väärtus" ma:description="Sellele üksusele määratud dokumendi ID väärtus." ma:internalName="_dlc_DocId" ma:readOnly="true">
      <xsd:simpleType>
        <xsd:restriction base="dms:Text"/>
      </xsd:simpleType>
    </xsd:element>
    <xsd:element name="_dlc_DocIdUrl" ma:index="9" nillable="true" ma:displayName="Dokumendi ID" ma:description="Püsilink sellele dokumendile."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Ühiskasutuses"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Ühiskasutusse andmise üksikasjad"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aff8a95a-bdca-4bd1-9f28-df5ebd643b89">HXU5DPSK444F-947444548-15491</_dlc_DocId>
    <_dlc_DocIdUrl xmlns="aff8a95a-bdca-4bd1-9f28-df5ebd643b89">
      <Url>https://kontor.rik.ee/sm/_layouts/15/DocIdRedir.aspx?ID=HXU5DPSK444F-947444548-15491</Url>
      <Description>HXU5DPSK444F-947444548-15491</Description>
    </_dlc_DocIdUrl>
  </documentManagement>
</p:properties>
</file>

<file path=customXml/itemProps1.xml><?xml version="1.0" encoding="utf-8"?>
<ds:datastoreItem xmlns:ds="http://schemas.openxmlformats.org/officeDocument/2006/customXml" ds:itemID="{BDB4EE51-9EC1-4E45-86C8-81C969921D8F}"/>
</file>

<file path=customXml/itemProps2.xml><?xml version="1.0" encoding="utf-8"?>
<ds:datastoreItem xmlns:ds="http://schemas.openxmlformats.org/officeDocument/2006/customXml" ds:itemID="{CFB9D0D3-A94F-4AC7-B56F-BC04A0F95E73}"/>
</file>

<file path=customXml/itemProps3.xml><?xml version="1.0" encoding="utf-8"?>
<ds:datastoreItem xmlns:ds="http://schemas.openxmlformats.org/officeDocument/2006/customXml" ds:itemID="{F1C41AC0-AA0A-44B3-915F-84C233683471}"/>
</file>

<file path=customXml/itemProps4.xml><?xml version="1.0" encoding="utf-8"?>
<ds:datastoreItem xmlns:ds="http://schemas.openxmlformats.org/officeDocument/2006/customXml" ds:itemID="{5EA39731-6662-4C08-870D-32C73DEB7932}"/>
</file>

<file path=docProps/app.xml><?xml version="1.0" encoding="utf-8"?>
<Properties xmlns="http://schemas.openxmlformats.org/officeDocument/2006/extended-properties" xmlns:vt="http://schemas.openxmlformats.org/officeDocument/2006/docPropsVTypes">
  <TotalTime>28</TotalTime>
  <Words>2394</Words>
  <Application>Microsoft Office PowerPoint</Application>
  <PresentationFormat>Widescreen</PresentationFormat>
  <Paragraphs>295</Paragraphs>
  <Slides>14</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Corbel</vt:lpstr>
      <vt:lpstr>Noto Sans Symbols</vt:lpstr>
      <vt:lpstr>Trebuchet MS</vt:lpstr>
      <vt:lpstr>Wingdings</vt:lpstr>
      <vt:lpstr>Facet</vt:lpstr>
      <vt:lpstr>11.01.2023</vt:lpstr>
      <vt:lpstr>Käsitlusjuhend 2022</vt:lpstr>
      <vt:lpstr>PowerPoint Presentation</vt:lpstr>
      <vt:lpstr>Märksõnad</vt:lpstr>
      <vt:lpstr>Ülesehitus</vt:lpstr>
      <vt:lpstr>Töökeskkonna ohutegurid</vt:lpstr>
      <vt:lpstr>Töötervishoiuarstide käsitlusjuhised</vt:lpstr>
      <vt:lpstr>Ohutegurite rühmade erisused</vt:lpstr>
      <vt:lpstr>Kuidas juhiseid lugeda</vt:lpstr>
      <vt:lpstr>Kuidas juhiseid lugeda</vt:lpstr>
      <vt:lpstr>Kuidas juhiseid lugeda</vt:lpstr>
      <vt:lpstr>PowerPoint Presentation</vt:lpstr>
      <vt:lpstr>Tervisekontrolli eest tasumine</vt:lpstr>
      <vt:lpstr>Aitäh!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11.01.2023</dc:title>
  <dc:creator>Maria Kuusik</dc:creator>
  <cp:lastModifiedBy>Karin Sarapuu</cp:lastModifiedBy>
  <cp:revision>4</cp:revision>
  <dcterms:created xsi:type="dcterms:W3CDTF">2022-09-08T18:19:28Z</dcterms:created>
  <dcterms:modified xsi:type="dcterms:W3CDTF">2023-01-09T11:14:25Z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0x01010079F7799B0CFE894F884EAB1620C1FEAE</vt:lpwstr>
  </property>
  <property fmtid="{D5CDD505-2E9C-101B-9397-08002B2CF9AE}" pid="3" name="_dlc_DocIdItemGuid">
    <vt:lpwstr>12dd7e1e-7ad7-4833-9690-9a7efca0196f</vt:lpwstr>
  </property>
</Properties>
</file>